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41"/>
  </p:notesMasterIdLst>
  <p:handoutMasterIdLst>
    <p:handoutMasterId r:id="rId42"/>
  </p:handoutMasterIdLst>
  <p:sldIdLst>
    <p:sldId id="270" r:id="rId2"/>
    <p:sldId id="304" r:id="rId3"/>
    <p:sldId id="271" r:id="rId4"/>
    <p:sldId id="272" r:id="rId5"/>
    <p:sldId id="302" r:id="rId6"/>
    <p:sldId id="273" r:id="rId7"/>
    <p:sldId id="301" r:id="rId8"/>
    <p:sldId id="274" r:id="rId9"/>
    <p:sldId id="275" r:id="rId10"/>
    <p:sldId id="312" r:id="rId11"/>
    <p:sldId id="278" r:id="rId12"/>
    <p:sldId id="276" r:id="rId13"/>
    <p:sldId id="277" r:id="rId14"/>
    <p:sldId id="303" r:id="rId15"/>
    <p:sldId id="279" r:id="rId16"/>
    <p:sldId id="280" r:id="rId17"/>
    <p:sldId id="281" r:id="rId18"/>
    <p:sldId id="313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305" r:id="rId28"/>
    <p:sldId id="291" r:id="rId29"/>
    <p:sldId id="292" r:id="rId30"/>
    <p:sldId id="293" r:id="rId31"/>
    <p:sldId id="294" r:id="rId32"/>
    <p:sldId id="295" r:id="rId33"/>
    <p:sldId id="307" r:id="rId34"/>
    <p:sldId id="308" r:id="rId35"/>
    <p:sldId id="296" r:id="rId36"/>
    <p:sldId id="311" r:id="rId37"/>
    <p:sldId id="314" r:id="rId38"/>
    <p:sldId id="315" r:id="rId39"/>
    <p:sldId id="300" r:id="rId40"/>
  </p:sldIdLst>
  <p:sldSz cx="9144000" cy="6858000" type="screen4x3"/>
  <p:notesSz cx="6797675" cy="987425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874" y="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-37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zh-TW" altLang="en-US" dirty="0" smtClean="0"/>
              <a:t>無涯學海渡扁舟</a:t>
            </a:r>
            <a:endParaRPr lang="zh-TW" altLang="en-US" dirty="0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2F96A5-4F99-48D7-96D8-00F32CD85522}" type="datetimeFigureOut">
              <a:rPr lang="zh-TW" altLang="en-US" smtClean="0"/>
              <a:t>2013/9/25</a:t>
            </a:fld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C04B63-94F3-4FA6-A75A-393D25F18B6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72617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64B9AF-8C5E-45AD-9A78-2D0D576E9043}" type="datetimeFigureOut">
              <a:rPr lang="zh-TW" altLang="en-US" smtClean="0"/>
              <a:t>2013/9/25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691063"/>
            <a:ext cx="5438775" cy="4443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425B7B-85CA-4E5F-86F4-2B8EF28BEB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659657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95216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1601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7386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8438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708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82934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038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0789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1086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661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98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40425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608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5715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42541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3791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551433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54219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74099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0339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35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095AF0-3585-4180-AC0B-B02DD91B67F1}" type="slidenum">
              <a:rPr lang="en-US" altLang="zh-TW"/>
              <a:pPr/>
              <a:t>29</a:t>
            </a:fld>
            <a:endParaRPr lang="en-US" altLang="zh-TW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4063"/>
            <a:ext cx="4937125" cy="3703637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96309"/>
            <a:ext cx="5003800" cy="4423121"/>
          </a:xfrm>
        </p:spPr>
        <p:txBody>
          <a:bodyPr lIns="97104" tIns="48552" rIns="97104" bIns="48552"/>
          <a:lstStyle/>
          <a:p>
            <a:endParaRPr lang="zh-TW" altLang="zh-TW"/>
          </a:p>
        </p:txBody>
      </p:sp>
      <p:sp>
        <p:nvSpPr>
          <p:cNvPr id="2" name="頁首版面配置區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71831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0FB89-9ADB-48BD-946F-9E22D5290126}" type="slidenum">
              <a:rPr lang="en-US" altLang="zh-TW"/>
              <a:pPr/>
              <a:t>30</a:t>
            </a:fld>
            <a:endParaRPr lang="en-US" altLang="zh-TW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4063"/>
            <a:ext cx="4937125" cy="3703637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96309"/>
            <a:ext cx="5003800" cy="4423121"/>
          </a:xfrm>
        </p:spPr>
        <p:txBody>
          <a:bodyPr lIns="97104" tIns="48552" rIns="97104" bIns="48552"/>
          <a:lstStyle/>
          <a:p>
            <a:endParaRPr lang="zh-TW" altLang="zh-TW"/>
          </a:p>
        </p:txBody>
      </p:sp>
      <p:sp>
        <p:nvSpPr>
          <p:cNvPr id="2" name="頁首版面配置區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54EBF-F1DA-4C32-93A2-CBF9AD36451C}" type="slidenum">
              <a:rPr lang="en-US" altLang="zh-TW"/>
              <a:pPr/>
              <a:t>31</a:t>
            </a:fld>
            <a:endParaRPr lang="en-US" altLang="zh-TW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4063"/>
            <a:ext cx="4937125" cy="3703637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96309"/>
            <a:ext cx="5003800" cy="4423121"/>
          </a:xfrm>
        </p:spPr>
        <p:txBody>
          <a:bodyPr lIns="97104" tIns="48552" rIns="97104" bIns="48552"/>
          <a:lstStyle/>
          <a:p>
            <a:endParaRPr lang="zh-TW" altLang="zh-TW"/>
          </a:p>
        </p:txBody>
      </p:sp>
      <p:sp>
        <p:nvSpPr>
          <p:cNvPr id="2" name="頁首版面配置區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28F9F4-27F6-4117-BAD9-79D70A981544}" type="slidenum">
              <a:rPr lang="en-US" altLang="zh-TW"/>
              <a:pPr/>
              <a:t>32</a:t>
            </a:fld>
            <a:endParaRPr lang="en-US" altLang="zh-TW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754063"/>
            <a:ext cx="4937125" cy="370363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96309"/>
            <a:ext cx="5003800" cy="4423121"/>
          </a:xfrm>
        </p:spPr>
        <p:txBody>
          <a:bodyPr lIns="97104" tIns="48552" rIns="97104" bIns="48552"/>
          <a:lstStyle/>
          <a:p>
            <a:endParaRPr lang="zh-TW" altLang="zh-TW"/>
          </a:p>
        </p:txBody>
      </p:sp>
      <p:sp>
        <p:nvSpPr>
          <p:cNvPr id="2" name="頁首版面配置區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4435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87995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72179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351079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92679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1187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93CC93-932D-4600-845F-600B8AD69D1E}" type="slidenum">
              <a:rPr lang="zh-TW" altLang="en-US" smtClean="0"/>
              <a:t>39</a:t>
            </a:fld>
            <a:endParaRPr lang="zh-TW" altLang="en-US"/>
          </a:p>
        </p:txBody>
      </p:sp>
      <p:sp>
        <p:nvSpPr>
          <p:cNvPr id="5" name="頁首版面配置區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0069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098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21178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577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9866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3250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首版面配置區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C425B7B-85CA-4E5F-86F4-2B8EF28BEB0F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0760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47F9F-BA6C-494F-A855-4D5546202169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5EAB27-9B91-4AB3-9511-1F4AC5D414C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179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C390-28FA-4436-88BF-A0B74B09CC3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C1C77-071B-427B-BC6E-801FF3BAB20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98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D9599-B1AC-4507-A098-3C8B6C21737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BAF9B-6920-4B34-8375-0652D451E86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564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 userDrawn="1"/>
        </p:nvSpPr>
        <p:spPr bwMode="auto">
          <a:xfrm>
            <a:off x="0" y="188913"/>
            <a:ext cx="8229600" cy="70643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charset="-120"/>
              </a:defRPr>
            </a:lvl9pPr>
          </a:lstStyle>
          <a:p>
            <a:pPr algn="l"/>
            <a:endParaRPr lang="zh-TW" altLang="en-US" sz="3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86778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6B09009-6DA1-4108-B444-494A4A75BA03}" type="slidenum">
              <a:rPr lang="en-US" altLang="zh-TW"/>
              <a:pPr/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420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>
            <a:lvl1pPr algn="l">
              <a:defRPr sz="3300" b="0" baseline="0">
                <a:latin typeface="Times New Roman" panose="02020603050405020304" pitchFamily="18" charset="0"/>
                <a:ea typeface="華康魏碑體" panose="03000709000000000000" pitchFamily="65" charset="-120"/>
                <a:cs typeface="Times New Roman" pitchFamily="18" charset="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907199"/>
            <a:ext cx="9144000" cy="5760000"/>
          </a:xfrm>
        </p:spPr>
        <p:txBody>
          <a:bodyPr>
            <a:spAutoFit/>
          </a:bodyPr>
          <a:lstStyle>
            <a:lvl1pPr>
              <a:spcBef>
                <a:spcPts val="300"/>
              </a:spcBef>
              <a:defRPr sz="2400" baseline="0">
                <a:latin typeface="Times New Roman" panose="02020603050405020304" pitchFamily="18" charset="0"/>
                <a:ea typeface="華康魏碑體" panose="03000709000000000000" pitchFamily="65" charset="-120"/>
              </a:defRPr>
            </a:lvl1pPr>
            <a:lvl2pPr>
              <a:spcBef>
                <a:spcPts val="300"/>
              </a:spcBef>
              <a:defRPr sz="2200" baseline="0">
                <a:latin typeface="Times New Roman" panose="02020603050405020304" pitchFamily="18" charset="0"/>
                <a:ea typeface="華康魏碑體" panose="03000709000000000000" pitchFamily="65" charset="-120"/>
              </a:defRPr>
            </a:lvl2pPr>
            <a:lvl3pPr>
              <a:spcBef>
                <a:spcPts val="300"/>
              </a:spcBef>
              <a:defRPr sz="2000" baseline="0">
                <a:latin typeface="Times New Roman" panose="02020603050405020304" pitchFamily="18" charset="0"/>
                <a:ea typeface="華康魏碑體" panose="03000709000000000000" pitchFamily="65" charset="-120"/>
              </a:defRPr>
            </a:lvl3pPr>
            <a:lvl4pPr>
              <a:spcBef>
                <a:spcPts val="300"/>
              </a:spcBef>
              <a:defRPr sz="1800" baseline="0">
                <a:latin typeface="Times New Roman" panose="02020603050405020304" pitchFamily="18" charset="0"/>
                <a:ea typeface="華康魏碑體" panose="03000709000000000000" pitchFamily="65" charset="-120"/>
              </a:defRPr>
            </a:lvl4pPr>
            <a:lvl5pPr>
              <a:spcBef>
                <a:spcPts val="300"/>
              </a:spcBef>
              <a:defRPr baseline="0">
                <a:latin typeface="Times New Roman" panose="02020603050405020304" pitchFamily="18" charset="0"/>
                <a:ea typeface="華康魏碑體" panose="03000709000000000000" pitchFamily="65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7" name="Line 2"/>
          <p:cNvSpPr>
            <a:spLocks noChangeShapeType="1"/>
          </p:cNvSpPr>
          <p:nvPr userDrawn="1"/>
        </p:nvSpPr>
        <p:spPr bwMode="auto">
          <a:xfrm>
            <a:off x="0" y="766800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11781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C112A-082D-4C32-A633-57A20636A8C2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F274D-961F-4466-A345-626AFF41BFD1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147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0363-909E-44C5-822F-1D8956CAA38A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D7F9F-7CA3-4466-B516-5ECB04B3AEFC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505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16EC2-1A98-4F9C-B527-043AE18891D4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CDFEC-37B5-4037-99F1-FD55ABFCE71F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5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9B637-BDD5-4F78-B553-124A34183300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AD2EE-9070-4EA4-BDEE-595D4D6C1F72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18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D3C8E-4750-4365-8898-9CCEDC620B9F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026AE-3C3D-463C-883B-D7E2328BEEBB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770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68DCB-0252-4487-AAD7-79FAF532595E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C6A4C-7984-4ED7-BA5F-A6622E0FA0E5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00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90123-6CC5-42A8-9716-D14D82DA9507}" type="datetime1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F9F18-7F94-48AD-9903-A652C33B1084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80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C1173C5-26AD-4890-A9DA-4937097CE635}" type="datetime1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2013/9/25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C564347-7959-40C9-A3BC-E4990C1C2EFA}" type="slidenum">
              <a:rPr lang="zh-TW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13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 anchor="ctr" anchorCtr="0"/>
          <a:lstStyle/>
          <a:p>
            <a:pPr>
              <a:spcBef>
                <a:spcPct val="50000"/>
              </a:spcBef>
            </a:pPr>
            <a:r>
              <a:rPr lang="zh-TW" altLang="en-US" sz="2800" dirty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</a:rPr>
              <a:t>李琳山</a:t>
            </a:r>
            <a:endParaRPr lang="en-US" altLang="zh-TW" sz="2800" dirty="0">
              <a:solidFill>
                <a:schemeClr val="tx1"/>
              </a:solidFill>
              <a:latin typeface="華康魏碑體" pitchFamily="65" charset="-120"/>
              <a:ea typeface="華康魏碑體" pitchFamily="65" charset="-120"/>
            </a:endParaRPr>
          </a:p>
          <a:p>
            <a:r>
              <a:rPr lang="zh-TW" altLang="en-US" sz="2800" dirty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</a:rPr>
              <a:t>臺灣大學 電機資訊</a:t>
            </a:r>
            <a:r>
              <a:rPr lang="zh-TW" altLang="en-US" sz="2800" dirty="0" smtClean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</a:rPr>
              <a:t>學院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ctrTitle"/>
          </p:nvPr>
        </p:nvSpPr>
        <p:spPr>
          <a:xfrm>
            <a:off x="685800" y="1826692"/>
            <a:ext cx="7772400" cy="2077492"/>
          </a:xfrm>
        </p:spPr>
        <p:txBody>
          <a:bodyPr>
            <a:spAutoFit/>
          </a:bodyPr>
          <a:lstStyle/>
          <a:p>
            <a:pPr algn="l">
              <a:spcBef>
                <a:spcPts val="0"/>
              </a:spcBef>
            </a:pPr>
            <a:r>
              <a:rPr lang="zh-TW" altLang="en-US" sz="4000" dirty="0" smtClean="0">
                <a:latin typeface="華康魏碑體" pitchFamily="65" charset="-120"/>
                <a:ea typeface="華康魏碑體" pitchFamily="65" charset="-120"/>
              </a:rPr>
              <a:t>    無</a:t>
            </a:r>
            <a:r>
              <a:rPr lang="zh-TW" altLang="en-US" sz="4000" dirty="0">
                <a:latin typeface="華康魏碑體" pitchFamily="65" charset="-120"/>
                <a:ea typeface="華康魏碑體" pitchFamily="65" charset="-120"/>
              </a:rPr>
              <a:t>涯學海渡</a:t>
            </a:r>
            <a:r>
              <a:rPr lang="zh-TW" altLang="en-US" sz="4000" dirty="0" smtClean="0">
                <a:latin typeface="華康魏碑體" pitchFamily="65" charset="-120"/>
                <a:ea typeface="華康魏碑體" pitchFamily="65" charset="-120"/>
              </a:rPr>
              <a:t>扁舟</a:t>
            </a:r>
            <a:r>
              <a:rPr lang="en-US" altLang="zh-TW" sz="4000" dirty="0" smtClean="0">
                <a:latin typeface="華康魏碑體" pitchFamily="65" charset="-120"/>
                <a:ea typeface="華康魏碑體" pitchFamily="65" charset="-120"/>
              </a:rPr>
              <a:t/>
            </a:r>
            <a:br>
              <a:rPr lang="en-US" altLang="zh-TW" sz="4000" dirty="0" smtClean="0">
                <a:latin typeface="華康魏碑體" pitchFamily="65" charset="-120"/>
                <a:ea typeface="華康魏碑體" pitchFamily="65" charset="-120"/>
              </a:rPr>
            </a:br>
            <a:r>
              <a:rPr lang="zh-TW" altLang="en-US" sz="2500" dirty="0" smtClean="0">
                <a:latin typeface="華康魏碑體" pitchFamily="65" charset="-120"/>
                <a:ea typeface="華康魏碑體" pitchFamily="65" charset="-120"/>
              </a:rPr>
              <a:t>     </a:t>
            </a:r>
            <a:r>
              <a:rPr lang="zh-TW" altLang="en-US" sz="5400" dirty="0">
                <a:latin typeface="華康魏碑體" pitchFamily="65" charset="-120"/>
                <a:ea typeface="華康魏碑體" pitchFamily="65" charset="-120"/>
              </a:rPr>
              <a:t/>
            </a:r>
            <a:br>
              <a:rPr lang="zh-TW" altLang="en-US" sz="5400" dirty="0">
                <a:latin typeface="華康魏碑體" pitchFamily="65" charset="-120"/>
                <a:ea typeface="華康魏碑體" pitchFamily="65" charset="-120"/>
              </a:rPr>
            </a:br>
            <a:r>
              <a:rPr lang="zh-TW" altLang="en-US" sz="3200" dirty="0" smtClean="0">
                <a:latin typeface="華康魏碑體" pitchFamily="65" charset="-120"/>
                <a:ea typeface="華康魏碑體" pitchFamily="65" charset="-120"/>
              </a:rPr>
              <a:t>          </a:t>
            </a:r>
            <a:r>
              <a:rPr lang="en-US" altLang="zh-TW" sz="3200" dirty="0" smtClean="0">
                <a:latin typeface="華康魏碑體" pitchFamily="65" charset="-120"/>
                <a:ea typeface="華康魏碑體" pitchFamily="65" charset="-120"/>
              </a:rPr>
              <a:t>--</a:t>
            </a:r>
            <a:r>
              <a:rPr lang="zh-TW" altLang="en-US" sz="3200" dirty="0">
                <a:latin typeface="華康魏碑體" pitchFamily="65" charset="-120"/>
                <a:ea typeface="華康魏碑體" pitchFamily="65" charset="-120"/>
              </a:rPr>
              <a:t>課本論文中不曾討論</a:t>
            </a:r>
            <a:r>
              <a:rPr lang="zh-TW" altLang="en-US" sz="3200" dirty="0" smtClean="0">
                <a:latin typeface="華康魏碑體" pitchFamily="65" charset="-120"/>
                <a:ea typeface="華康魏碑體" pitchFamily="65" charset="-120"/>
              </a:rPr>
              <a:t>的</a:t>
            </a:r>
            <a:r>
              <a:rPr lang="en-US" altLang="zh-TW" sz="3200" dirty="0">
                <a:latin typeface="華康魏碑體" pitchFamily="65" charset="-120"/>
                <a:ea typeface="華康魏碑體" pitchFamily="65" charset="-120"/>
              </a:rPr>
              <a:t/>
            </a:r>
            <a:br>
              <a:rPr lang="en-US" altLang="zh-TW" sz="3200" dirty="0">
                <a:latin typeface="華康魏碑體" pitchFamily="65" charset="-120"/>
                <a:ea typeface="華康魏碑體" pitchFamily="65" charset="-120"/>
              </a:rPr>
            </a:br>
            <a:r>
              <a:rPr lang="zh-TW" altLang="en-US" sz="3200" dirty="0">
                <a:latin typeface="華康魏碑體" pitchFamily="65" charset="-120"/>
                <a:ea typeface="華康魏碑體" pitchFamily="65" charset="-120"/>
              </a:rPr>
              <a:t>          </a:t>
            </a:r>
            <a:r>
              <a:rPr lang="zh-TW" altLang="en-US" sz="3200" dirty="0" smtClean="0">
                <a:latin typeface="華康魏碑體" pitchFamily="65" charset="-120"/>
                <a:ea typeface="華康魏碑體" pitchFamily="65" charset="-120"/>
              </a:rPr>
              <a:t>  電機</a:t>
            </a:r>
            <a:r>
              <a:rPr lang="zh-TW" altLang="en-US" sz="3200" dirty="0">
                <a:latin typeface="華康魏碑體" pitchFamily="65" charset="-120"/>
                <a:ea typeface="華康魏碑體" pitchFamily="65" charset="-120"/>
              </a:rPr>
              <a:t>資訊經驗</a:t>
            </a:r>
            <a:r>
              <a:rPr lang="zh-TW" altLang="en-US" sz="3200" dirty="0" smtClean="0">
                <a:latin typeface="華康魏碑體" pitchFamily="65" charset="-120"/>
                <a:ea typeface="華康魏碑體" pitchFamily="65" charset="-120"/>
              </a:rPr>
              <a:t>談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199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3200" dirty="0" smtClean="0">
                <a:ea typeface="華康魏碑體" pitchFamily="65" charset="-120"/>
              </a:rPr>
              <a:t>學生</a:t>
            </a:r>
            <a:r>
              <a:rPr lang="zh-TW" altLang="en-US" sz="3200" dirty="0">
                <a:ea typeface="華康魏碑體" pitchFamily="65" charset="-120"/>
              </a:rPr>
              <a:t>時期對</a:t>
            </a:r>
            <a:r>
              <a:rPr lang="zh-TW" altLang="en-US" sz="3200" dirty="0" smtClean="0">
                <a:ea typeface="華康魏碑體" pitchFamily="65" charset="-120"/>
              </a:rPr>
              <a:t>日後發展有</a:t>
            </a:r>
            <a:r>
              <a:rPr lang="zh-TW" altLang="en-US" sz="3200" dirty="0">
                <a:ea typeface="華康魏碑體" pitchFamily="65" charset="-120"/>
              </a:rPr>
              <a:t>重大影響</a:t>
            </a:r>
            <a:r>
              <a:rPr lang="zh-TW" altLang="en-US" sz="3200" dirty="0" smtClean="0">
                <a:ea typeface="華康魏碑體" pitchFamily="65" charset="-120"/>
              </a:rPr>
              <a:t>的若干事 </a:t>
            </a:r>
            <a:r>
              <a:rPr lang="en-US" altLang="zh-TW" sz="3200" dirty="0" smtClean="0">
                <a:ea typeface="華康魏碑體" pitchFamily="65" charset="-120"/>
              </a:rPr>
              <a:t>(5/5)</a:t>
            </a:r>
            <a:endParaRPr lang="en-US" altLang="zh-TW" sz="3200" dirty="0">
              <a:ea typeface="華康魏碑體" pitchFamily="65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200"/>
            <a:ext cx="9144000" cy="357020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100"/>
              </a:spcBef>
            </a:pPr>
            <a:r>
              <a:rPr lang="zh-TW" altLang="en-US" sz="2400" dirty="0" smtClean="0">
                <a:ea typeface="華康魏碑體" pitchFamily="65" charset="-120"/>
              </a:rPr>
              <a:t>在</a:t>
            </a:r>
            <a:r>
              <a:rPr lang="zh-TW" altLang="en-US" sz="2400" dirty="0">
                <a:ea typeface="華康魏碑體" pitchFamily="65" charset="-120"/>
              </a:rPr>
              <a:t>讀書研究工作之中發現樂趣</a:t>
            </a: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努力</a:t>
            </a:r>
            <a:r>
              <a:rPr lang="zh-TW" altLang="en-US" sz="2200" dirty="0">
                <a:ea typeface="華康魏碑體" pitchFamily="65" charset="-120"/>
              </a:rPr>
              <a:t>的動力是</a:t>
            </a:r>
            <a:r>
              <a:rPr lang="zh-TW" altLang="en-US" sz="2200" dirty="0" smtClean="0">
                <a:ea typeface="華康魏碑體" pitchFamily="65" charset="-120"/>
              </a:rPr>
              <a:t>樂趣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smtClean="0">
                <a:ea typeface="華康魏碑體" pitchFamily="65" charset="-120"/>
              </a:rPr>
              <a:t>Do what you enjoy</a:t>
            </a:r>
            <a:r>
              <a:rPr lang="en-US" altLang="zh-TW" dirty="0"/>
              <a:t>, </a:t>
            </a:r>
            <a:r>
              <a:rPr lang="en-US" altLang="zh-TW" dirty="0" smtClean="0"/>
              <a:t>enjoy </a:t>
            </a:r>
            <a:r>
              <a:rPr lang="en-US" altLang="zh-TW" sz="2200" dirty="0" smtClean="0">
                <a:ea typeface="華康魏碑體" pitchFamily="65" charset="-120"/>
              </a:rPr>
              <a:t>what you do</a:t>
            </a:r>
            <a:r>
              <a:rPr lang="zh-TW" altLang="en-US" sz="2200" dirty="0" smtClean="0">
                <a:ea typeface="華康魏碑體" pitchFamily="65" charset="-120"/>
              </a:rPr>
              <a:t>：</a:t>
            </a:r>
            <a:r>
              <a:rPr lang="en-US" altLang="zh-TW" sz="2200" dirty="0" smtClean="0">
                <a:ea typeface="華康魏碑體" pitchFamily="65" charset="-120"/>
              </a:rPr>
              <a:t>enjoy</a:t>
            </a:r>
            <a:r>
              <a:rPr lang="zh-TW" altLang="en-US" sz="2200" dirty="0" smtClean="0">
                <a:ea typeface="華康魏碑體" pitchFamily="65" charset="-120"/>
              </a:rPr>
              <a:t>讀書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為</a:t>
            </a:r>
            <a:r>
              <a:rPr lang="zh-TW" altLang="en-US" dirty="0" smtClean="0"/>
              <a:t>考試而唸書或在</a:t>
            </a:r>
            <a:r>
              <a:rPr lang="en-US" altLang="zh-TW" dirty="0" smtClean="0"/>
              <a:t>deadline</a:t>
            </a:r>
            <a:r>
              <a:rPr lang="zh-TW" altLang="en-US" dirty="0" smtClean="0"/>
              <a:t>前夕趕作業常沒有樂趣</a:t>
            </a:r>
            <a:endParaRPr lang="en-US" altLang="zh-TW" dirty="0" smtClean="0"/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沒</a:t>
            </a:r>
            <a:r>
              <a:rPr lang="zh-TW" altLang="en-US" dirty="0" smtClean="0"/>
              <a:t>考試時唸書或遠在</a:t>
            </a:r>
            <a:r>
              <a:rPr lang="en-US" altLang="zh-TW" dirty="0"/>
              <a:t>deadline</a:t>
            </a:r>
            <a:r>
              <a:rPr lang="zh-TW" altLang="en-US" dirty="0" smtClean="0"/>
              <a:t>前作題目則充滿樂趣</a:t>
            </a:r>
            <a:endParaRPr lang="en-US" altLang="zh-TW" dirty="0" smtClean="0"/>
          </a:p>
          <a:p>
            <a:pPr lvl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趕上</a:t>
            </a:r>
            <a:r>
              <a:rPr lang="zh-TW" altLang="en-US" dirty="0" smtClean="0"/>
              <a:t>進度：早早唸書早早完成工作，</a:t>
            </a:r>
            <a:r>
              <a:rPr lang="en-US" altLang="zh-TW" dirty="0" smtClean="0"/>
              <a:t>last minutes</a:t>
            </a:r>
            <a:r>
              <a:rPr lang="zh-TW" altLang="en-US" dirty="0" smtClean="0"/>
              <a:t>只是補強</a:t>
            </a:r>
            <a:endParaRPr lang="en-US" altLang="zh-TW" dirty="0" smtClean="0"/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endParaRPr lang="en-US" altLang="zh-TW" sz="24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547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030983"/>
            <a:ext cx="8207375" cy="14700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TW" altLang="en-US" sz="4000" kern="1200" dirty="0" smtClean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  <a:cs typeface="+mn-cs"/>
              </a:rPr>
              <a:t>專攻領域的選擇與調整</a:t>
            </a:r>
            <a:endParaRPr lang="zh-TW" altLang="en-US" sz="4000" kern="1200" dirty="0">
              <a:solidFill>
                <a:schemeClr val="tx1"/>
              </a:solidFill>
              <a:latin typeface="華康魏碑體" pitchFamily="65" charset="-120"/>
              <a:ea typeface="華康魏碑體" pitchFamily="65" charset="-120"/>
              <a:cs typeface="+mn-cs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33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3200" dirty="0">
                <a:latin typeface="Times New Roman" pitchFamily="18" charset="0"/>
                <a:ea typeface="華康魏碑體" pitchFamily="65" charset="-120"/>
              </a:rPr>
              <a:t>專攻領域的選擇與</a:t>
            </a:r>
            <a:r>
              <a:rPr lang="zh-TW" altLang="en-US" sz="3200" dirty="0" smtClean="0">
                <a:latin typeface="Times New Roman" pitchFamily="18" charset="0"/>
                <a:ea typeface="華康魏碑體" pitchFamily="65" charset="-120"/>
              </a:rPr>
              <a:t>調整 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  <a:cs typeface="Times New Roman" pitchFamily="18" charset="0"/>
              </a:rPr>
              <a:t>(1/2)</a:t>
            </a:r>
            <a:endParaRPr lang="zh-TW" altLang="en-US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199"/>
            <a:ext cx="9144000" cy="559435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dirty="0"/>
              <a:t>為什麼有可能需要調整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眼花撩亂</a:t>
            </a:r>
            <a:r>
              <a:rPr lang="zh-TW" altLang="en-US" sz="2200" dirty="0">
                <a:ea typeface="華康魏碑體" pitchFamily="65" charset="-120"/>
              </a:rPr>
              <a:t>，有限接觸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選擇</a:t>
            </a:r>
            <a:r>
              <a:rPr lang="zh-TW" altLang="en-US" sz="2200" dirty="0">
                <a:ea typeface="華康魏碑體" pitchFamily="65" charset="-120"/>
              </a:rPr>
              <a:t>未必如人意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科技</a:t>
            </a:r>
            <a:r>
              <a:rPr lang="zh-TW" altLang="en-US" sz="2200" dirty="0">
                <a:ea typeface="華康魏碑體" pitchFamily="65" charset="-120"/>
              </a:rPr>
              <a:t>環境</a:t>
            </a:r>
            <a:r>
              <a:rPr lang="zh-TW" altLang="en-US" sz="2200" dirty="0" smtClean="0">
                <a:ea typeface="華康魏碑體" pitchFamily="65" charset="-120"/>
              </a:rPr>
              <a:t>變化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接觸面變化</a:t>
            </a:r>
            <a:endParaRPr lang="en-US" altLang="zh-TW" dirty="0" smtClean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自己</a:t>
            </a:r>
            <a:r>
              <a:rPr lang="zh-TW" altLang="en-US" sz="2200" dirty="0" smtClean="0">
                <a:ea typeface="華康魏碑體" pitchFamily="65" charset="-120"/>
              </a:rPr>
              <a:t>能力興趣的變化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最適合</a:t>
            </a:r>
            <a:r>
              <a:rPr lang="zh-TW" altLang="en-US" dirty="0" smtClean="0"/>
              <a:t>的領域會有所改變</a:t>
            </a:r>
            <a:endParaRPr lang="zh-TW" altLang="en-US" sz="2200" dirty="0">
              <a:ea typeface="華康魏碑體" pitchFamily="65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適者生存</a:t>
            </a:r>
            <a:endParaRPr lang="zh-TW" altLang="en-US" sz="2200" dirty="0">
              <a:ea typeface="華康魏碑體" pitchFamily="65" charset="-120"/>
            </a:endParaRP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在</a:t>
            </a:r>
            <a:r>
              <a:rPr lang="zh-TW" altLang="en-US" sz="2200" dirty="0">
                <a:ea typeface="華康魏碑體" pitchFamily="65" charset="-120"/>
              </a:rPr>
              <a:t>最適合的領域中有最大樂趣及最佳機會</a:t>
            </a:r>
            <a:endParaRPr lang="en-US" altLang="zh-TW" sz="2200" dirty="0">
              <a:ea typeface="華康魏碑體" pitchFamily="65" charset="-120"/>
            </a:endParaRPr>
          </a:p>
          <a:p>
            <a:pPr>
              <a:spcBef>
                <a:spcPts val="500"/>
              </a:spcBef>
            </a:pPr>
            <a:r>
              <a:rPr lang="zh-TW" altLang="en-US" dirty="0"/>
              <a:t>調整的最大障礙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心理障礙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技術知識不是障礙</a:t>
            </a:r>
            <a:endParaRPr lang="en-US" altLang="zh-TW" dirty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學問間有相通有互補，互相滋潤增長</a:t>
            </a:r>
            <a:endParaRPr lang="en-US" altLang="zh-TW" dirty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dirty="0" err="1"/>
              <a:t>作了很多加法，基礎廣闊</a:t>
            </a:r>
            <a:r>
              <a:rPr lang="zh-TW" altLang="en-US" dirty="0"/>
              <a:t>，金字塔</a:t>
            </a:r>
            <a:endParaRPr lang="en-US" altLang="zh-TW" dirty="0"/>
          </a:p>
          <a:p>
            <a:pPr>
              <a:spcBef>
                <a:spcPts val="500"/>
              </a:spcBef>
            </a:pPr>
            <a:r>
              <a:rPr lang="zh-TW" altLang="en-US" dirty="0"/>
              <a:t>調整的真正困難及需付出的代價</a:t>
            </a:r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dirty="0" err="1"/>
              <a:t>學生時代：多唸書</a:t>
            </a:r>
            <a:r>
              <a:rPr lang="zh-TW" altLang="en-US" dirty="0"/>
              <a:t>，有時需有伯樂 ，但伯樂也可能努力找到</a:t>
            </a:r>
            <a:endParaRPr lang="en-US" altLang="zh-TW" dirty="0"/>
          </a:p>
          <a:p>
            <a: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dirty="0" err="1"/>
              <a:t>工作階段</a:t>
            </a:r>
            <a:r>
              <a:rPr lang="en-US" altLang="zh-TW" dirty="0"/>
              <a:t>：</a:t>
            </a:r>
            <a:r>
              <a:rPr lang="zh-TW" altLang="en-US" dirty="0"/>
              <a:t>在新的領域中獲致成果及肯定，建立</a:t>
            </a:r>
            <a:r>
              <a:rPr lang="en-US" altLang="zh-TW" dirty="0"/>
              <a:t>credibility</a:t>
            </a:r>
            <a:r>
              <a:rPr lang="zh-TW" altLang="en-US" dirty="0"/>
              <a:t>或聲譽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939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3200" dirty="0">
                <a:latin typeface="Times New Roman" pitchFamily="18" charset="0"/>
                <a:ea typeface="華康魏碑體" pitchFamily="65" charset="-120"/>
              </a:rPr>
              <a:t>專攻領域的選擇與</a:t>
            </a:r>
            <a:r>
              <a:rPr lang="zh-TW" altLang="en-US" sz="3200" dirty="0" smtClean="0">
                <a:latin typeface="Times New Roman" pitchFamily="18" charset="0"/>
                <a:ea typeface="華康魏碑體" pitchFamily="65" charset="-120"/>
              </a:rPr>
              <a:t>調整 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  <a:cs typeface="Times New Roman" pitchFamily="18" charset="0"/>
              </a:rPr>
              <a:t>(2/2</a:t>
            </a:r>
            <a:r>
              <a:rPr lang="en-US" altLang="zh-TW" sz="3200" dirty="0">
                <a:latin typeface="Times New Roman" pitchFamily="18" charset="0"/>
                <a:ea typeface="華康魏碑體" pitchFamily="65" charset="-120"/>
                <a:cs typeface="Times New Roman" pitchFamily="18" charset="0"/>
              </a:rPr>
              <a:t>)</a:t>
            </a:r>
            <a:endParaRPr lang="zh-TW" altLang="en-US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200"/>
            <a:ext cx="9144000" cy="58939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雙</a:t>
            </a:r>
            <a:r>
              <a:rPr lang="zh-TW" altLang="en-US" sz="2400" dirty="0">
                <a:ea typeface="華康魏碑體" pitchFamily="65" charset="-120"/>
              </a:rPr>
              <a:t>管</a:t>
            </a:r>
            <a:r>
              <a:rPr lang="zh-TW" altLang="en-US" sz="2400" dirty="0" smtClean="0">
                <a:ea typeface="華康魏碑體" pitchFamily="65" charset="-120"/>
              </a:rPr>
              <a:t>研究</a:t>
            </a:r>
            <a:endParaRPr lang="en-US" altLang="zh-TW" sz="2400" dirty="0" smtClean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前例太少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增加</a:t>
            </a:r>
            <a:r>
              <a:rPr lang="zh-TW" altLang="en-US" sz="2200" dirty="0">
                <a:ea typeface="華康魏碑體" pitchFamily="65" charset="-120"/>
              </a:rPr>
              <a:t>選擇考量的</a:t>
            </a:r>
            <a:r>
              <a:rPr lang="zh-TW" altLang="en-US" sz="2200" dirty="0" smtClean="0">
                <a:ea typeface="華康魏碑體" pitchFamily="65" charset="-120"/>
              </a:rPr>
              <a:t>機會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用一管養另一管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多</a:t>
            </a:r>
            <a:r>
              <a:rPr lang="zh-TW" altLang="en-US" sz="2200" dirty="0">
                <a:ea typeface="華康魏碑體" pitchFamily="65" charset="-120"/>
              </a:rPr>
              <a:t>付出很多代價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開卷</a:t>
            </a:r>
            <a:r>
              <a:rPr lang="zh-TW" altLang="en-US" sz="2200" dirty="0">
                <a:ea typeface="華康魏碑體" pitchFamily="65" charset="-120"/>
              </a:rPr>
              <a:t>皆是有益，</a:t>
            </a:r>
            <a:r>
              <a:rPr lang="zh-TW" altLang="en-US" sz="2200" dirty="0" smtClean="0">
                <a:ea typeface="華康魏碑體" pitchFamily="65" charset="-120"/>
              </a:rPr>
              <a:t>學問有相通有互補</a:t>
            </a:r>
            <a:endParaRPr lang="en-US" altLang="zh-TW" sz="2200" dirty="0">
              <a:ea typeface="華康魏碑體" pitchFamily="65" charset="-120"/>
            </a:endParaRPr>
          </a:p>
          <a:p>
            <a:pPr>
              <a:spcBef>
                <a:spcPts val="200"/>
              </a:spcBef>
              <a:spcAft>
                <a:spcPts val="4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求學</a:t>
            </a:r>
            <a:r>
              <a:rPr lang="zh-TW" altLang="en-US" sz="2400" dirty="0">
                <a:ea typeface="華康魏碑體" pitchFamily="65" charset="-120"/>
              </a:rPr>
              <a:t>時期的領域選擇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碩</a:t>
            </a:r>
            <a:r>
              <a:rPr lang="zh-TW" altLang="en-US" sz="2200" dirty="0">
                <a:ea typeface="華康魏碑體" pitchFamily="65" charset="-120"/>
              </a:rPr>
              <a:t>博士論文的領域不必然是未來一生的</a:t>
            </a:r>
            <a:r>
              <a:rPr lang="zh-TW" altLang="en-US" sz="2200" dirty="0" smtClean="0">
                <a:ea typeface="華康魏碑體" pitchFamily="65" charset="-120"/>
              </a:rPr>
              <a:t>領域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碩</a:t>
            </a:r>
            <a:r>
              <a:rPr lang="zh-TW" altLang="en-US" sz="2200" dirty="0">
                <a:ea typeface="華康魏碑體" pitchFamily="65" charset="-120"/>
              </a:rPr>
              <a:t>博士論文通常是最快被淘汰</a:t>
            </a:r>
            <a:r>
              <a:rPr lang="zh-TW" altLang="en-US" sz="2200" dirty="0" smtClean="0">
                <a:ea typeface="華康魏碑體" pitchFamily="65" charset="-120"/>
              </a:rPr>
              <a:t>的學問</a:t>
            </a:r>
            <a:endParaRPr lang="zh-TW" altLang="en-US" sz="2200" dirty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歷久彌新的</a:t>
            </a:r>
            <a:r>
              <a:rPr lang="zh-TW" altLang="en-US" sz="2200" dirty="0" smtClean="0">
                <a:ea typeface="華康魏碑體" pitchFamily="65" charset="-120"/>
              </a:rPr>
              <a:t>是學到的作</a:t>
            </a:r>
            <a:r>
              <a:rPr lang="zh-TW" altLang="en-US" sz="2200" dirty="0">
                <a:ea typeface="華康魏碑體" pitchFamily="65" charset="-120"/>
              </a:rPr>
              <a:t>學問的方法及經驗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碩</a:t>
            </a:r>
            <a:r>
              <a:rPr lang="zh-TW" altLang="en-US" sz="2200" dirty="0">
                <a:ea typeface="華康魏碑體" pitchFamily="65" charset="-120"/>
              </a:rPr>
              <a:t>博士論文的領域</a:t>
            </a:r>
            <a:r>
              <a:rPr lang="zh-TW" altLang="en-US" sz="2200" dirty="0" smtClean="0">
                <a:ea typeface="華康魏碑體" pitchFamily="65" charset="-120"/>
              </a:rPr>
              <a:t>只是必須</a:t>
            </a:r>
            <a:r>
              <a:rPr lang="zh-TW" altLang="en-US" sz="2200" dirty="0">
                <a:ea typeface="華康魏碑體" pitchFamily="65" charset="-120"/>
              </a:rPr>
              <a:t>選擇的一個起點</a:t>
            </a: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碩</a:t>
            </a:r>
            <a:r>
              <a:rPr lang="zh-TW" altLang="en-US" sz="2200" dirty="0">
                <a:ea typeface="華康魏碑體" pitchFamily="65" charset="-120"/>
              </a:rPr>
              <a:t>博士</a:t>
            </a:r>
            <a:r>
              <a:rPr lang="zh-TW" altLang="en-US" sz="2200" dirty="0" smtClean="0">
                <a:ea typeface="華康魏碑體" pitchFamily="65" charset="-120"/>
              </a:rPr>
              <a:t>論文只是</a:t>
            </a:r>
            <a:r>
              <a:rPr lang="zh-TW" altLang="en-US" sz="2200" dirty="0">
                <a:ea typeface="華康魏碑體" pitchFamily="65" charset="-120"/>
              </a:rPr>
              <a:t>學習作學問的方法及經驗</a:t>
            </a:r>
            <a:r>
              <a:rPr lang="zh-TW" altLang="en-US" sz="2200" dirty="0" smtClean="0">
                <a:ea typeface="華康魏碑體" pitchFamily="65" charset="-120"/>
              </a:rPr>
              <a:t>的一項工作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有興趣，能學到東西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碩</a:t>
            </a:r>
            <a:r>
              <a:rPr lang="zh-TW" altLang="en-US" sz="2200" dirty="0">
                <a:ea typeface="華康魏碑體" pitchFamily="65" charset="-120"/>
              </a:rPr>
              <a:t>博士</a:t>
            </a:r>
            <a:r>
              <a:rPr lang="zh-TW" altLang="en-US" sz="2200" dirty="0" smtClean="0">
                <a:ea typeface="華康魏碑體" pitchFamily="65" charset="-120"/>
              </a:rPr>
              <a:t>論文常決定畢業後的第一份工作，那是生涯發展的起點</a:t>
            </a:r>
            <a:endParaRPr lang="en-US" altLang="zh-TW" sz="24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3966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030983"/>
            <a:ext cx="8207375" cy="14700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TW" altLang="en-US" sz="4000" kern="1200" dirty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  <a:cs typeface="+mn-cs"/>
              </a:rPr>
              <a:t>電機資訊</a:t>
            </a:r>
            <a:r>
              <a:rPr lang="zh-TW" altLang="en-US" sz="4000" kern="1200" dirty="0" smtClean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  <a:cs typeface="+mn-cs"/>
              </a:rPr>
              <a:t>領域學生在校求學的挑戰與省思</a:t>
            </a:r>
            <a:endParaRPr lang="zh-TW" altLang="en-US" sz="4000" kern="1200" dirty="0">
              <a:solidFill>
                <a:schemeClr val="tx1"/>
              </a:solidFill>
              <a:latin typeface="華康魏碑體" pitchFamily="65" charset="-120"/>
              <a:ea typeface="華康魏碑體" pitchFamily="65" charset="-120"/>
              <a:cs typeface="+mn-cs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1364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7612"/>
            <a:ext cx="9144000" cy="584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dirty="0" smtClean="0">
                <a:latin typeface="Times New Roman" pitchFamily="18" charset="0"/>
                <a:ea typeface="華康魏碑體" pitchFamily="65" charset="-120"/>
              </a:rPr>
              <a:t>電機資訊領域學生在校求學時所面臨的挑戰 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</a:rPr>
              <a:t>(1</a:t>
            </a:r>
            <a:r>
              <a:rPr lang="en-US" altLang="zh-TW" sz="3200" dirty="0" smtClean="0"/>
              <a:t>/2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</a:rPr>
              <a:t>)</a:t>
            </a:r>
            <a:endParaRPr lang="zh-TW" altLang="en-US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10035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5688737"/>
          </a:xfrm>
        </p:spPr>
        <p:txBody>
          <a:bodyPr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zh-TW" altLang="en-US" sz="2400" dirty="0">
                <a:ea typeface="華康魏碑體" pitchFamily="65" charset="-120"/>
              </a:rPr>
              <a:t>技術知識千變萬化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en-US" altLang="zh-TW" sz="2200" dirty="0">
                <a:ea typeface="華康魏碑體" pitchFamily="65" charset="-120"/>
              </a:rPr>
              <a:t>M</a:t>
            </a:r>
            <a:r>
              <a:rPr lang="zh-TW" altLang="en-US" sz="2200" dirty="0">
                <a:ea typeface="華康魏碑體" pitchFamily="65" charset="-120"/>
              </a:rPr>
              <a:t>家產業推出</a:t>
            </a:r>
            <a:r>
              <a:rPr lang="en-US" altLang="zh-TW" sz="2200" dirty="0">
                <a:ea typeface="華康魏碑體" pitchFamily="65" charset="-120"/>
              </a:rPr>
              <a:t>N</a:t>
            </a:r>
            <a:r>
              <a:rPr lang="zh-TW" altLang="en-US" sz="2200" dirty="0">
                <a:ea typeface="華康魏碑體" pitchFamily="65" charset="-120"/>
              </a:rPr>
              <a:t>種產品，各需要不同領域的不同技術與</a:t>
            </a:r>
            <a:r>
              <a:rPr lang="zh-TW" altLang="en-US" sz="2200" dirty="0" smtClean="0">
                <a:ea typeface="華康魏碑體" pitchFamily="65" charset="-120"/>
              </a:rPr>
              <a:t>知識</a:t>
            </a:r>
            <a:endParaRPr lang="en-US" altLang="zh-TW" sz="2200" dirty="0" smtClean="0">
              <a:ea typeface="華康魏碑體" pitchFamily="65" charset="-12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技術</a:t>
            </a:r>
            <a:r>
              <a:rPr lang="zh-TW" altLang="en-US" sz="2400" dirty="0">
                <a:ea typeface="華康魏碑體" pitchFamily="65" charset="-120"/>
              </a:rPr>
              <a:t>知識日新月異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幾乎所有今日有用的關鍵技術都在迅速變化中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幾乎所有今日所學的關鍵技術知識都可能在不久的未來落伍</a:t>
            </a:r>
            <a:r>
              <a:rPr lang="zh-TW" altLang="en-US" sz="2200" dirty="0" smtClean="0">
                <a:ea typeface="華康魏碑體" pitchFamily="65" charset="-120"/>
              </a:rPr>
              <a:t>淘汰</a:t>
            </a:r>
            <a:endParaRPr lang="en-US" altLang="zh-TW" sz="2200" dirty="0" smtClean="0">
              <a:ea typeface="華康魏碑體" pitchFamily="65" charset="-12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各</a:t>
            </a:r>
            <a:r>
              <a:rPr lang="zh-TW" altLang="en-US" sz="2400" dirty="0">
                <a:ea typeface="華康魏碑體" pitchFamily="65" charset="-120"/>
              </a:rPr>
              <a:t>領域及科技環境瞬息萬變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盛極一時的科技產業可能在一夕之間泡沫</a:t>
            </a:r>
            <a:r>
              <a:rPr lang="zh-TW" altLang="en-US" sz="2200" dirty="0" smtClean="0">
                <a:ea typeface="華康魏碑體" pitchFamily="65" charset="-120"/>
              </a:rPr>
              <a:t>化</a:t>
            </a:r>
            <a:endParaRPr lang="zh-TW" altLang="en-US" sz="2200" dirty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什麼是朝陽產業，什麼是夕陽產業？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學術界熱烈討論的熱門</a:t>
            </a:r>
            <a:r>
              <a:rPr lang="zh-TW" altLang="en-US" sz="2200" dirty="0" smtClean="0">
                <a:ea typeface="華康魏碑體" pitchFamily="65" charset="-120"/>
              </a:rPr>
              <a:t>領域常</a:t>
            </a:r>
            <a:r>
              <a:rPr lang="zh-TW" altLang="en-US" sz="2200" dirty="0">
                <a:ea typeface="華康魏碑體" pitchFamily="65" charset="-120"/>
              </a:rPr>
              <a:t>與時俱</a:t>
            </a:r>
            <a:r>
              <a:rPr lang="zh-TW" altLang="en-US" sz="2200" dirty="0" smtClean="0">
                <a:ea typeface="華康魏碑體" pitchFamily="65" charset="-120"/>
              </a:rPr>
              <a:t>進</a:t>
            </a:r>
            <a:endParaRPr lang="en-US" altLang="zh-TW" sz="2200" dirty="0" smtClean="0">
              <a:ea typeface="華康魏碑體" pitchFamily="65" charset="-12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各</a:t>
            </a:r>
            <a:r>
              <a:rPr lang="zh-TW" altLang="en-US" sz="2400" dirty="0">
                <a:ea typeface="華康魏碑體" pitchFamily="65" charset="-120"/>
              </a:rPr>
              <a:t>領域間的邊界逐漸消失，跨領域的學問變成顯學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電機資訊之內：如無線通訊、多媒體網路晶片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超越電機資訊的範疇：如生醫電子資訊、文創產業</a:t>
            </a:r>
            <a:endParaRPr lang="en-US" altLang="zh-TW" sz="2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0419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2746906"/>
          </a:xfrm>
        </p:spPr>
        <p:txBody>
          <a:bodyPr>
            <a:spAutoFit/>
          </a:bodyPr>
          <a:lstStyle/>
          <a:p>
            <a:pPr>
              <a:spcBef>
                <a:spcPts val="300"/>
              </a:spcBef>
            </a:pPr>
            <a:r>
              <a:rPr lang="zh-TW" altLang="en-US" sz="2400" dirty="0"/>
              <a:t>想學會</a:t>
            </a:r>
            <a:r>
              <a:rPr lang="zh-TW" altLang="en-US" sz="2400" dirty="0" smtClean="0"/>
              <a:t>所有</a:t>
            </a:r>
            <a:r>
              <a:rPr lang="zh-TW" altLang="en-US" sz="2400" dirty="0"/>
              <a:t>需要</a:t>
            </a:r>
            <a:r>
              <a:rPr lang="zh-TW" altLang="en-US" sz="2400" dirty="0" smtClean="0"/>
              <a:t>的</a:t>
            </a:r>
            <a:r>
              <a:rPr lang="zh-TW" altLang="en-US" sz="2400" dirty="0"/>
              <a:t>學問是不可能的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各種產業所需的不同最新技術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未來才會出現的新技術新知識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未來的朝陽產業相關知識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所有領域的不同</a:t>
            </a:r>
            <a:r>
              <a:rPr lang="zh-TW" altLang="en-US" sz="2200" dirty="0" smtClean="0"/>
              <a:t>知識</a:t>
            </a:r>
            <a:endParaRPr lang="en-US" altLang="zh-TW" sz="2200" dirty="0" smtClean="0"/>
          </a:p>
          <a:p>
            <a:r>
              <a:rPr lang="zh-TW" altLang="en-US" sz="2400" dirty="0" smtClean="0"/>
              <a:t>離開</a:t>
            </a:r>
            <a:r>
              <a:rPr lang="zh-TW" altLang="en-US" sz="2400" dirty="0"/>
              <a:t>校園後所面臨的是</a:t>
            </a:r>
            <a:r>
              <a:rPr lang="zh-TW" altLang="en-US" sz="2400" dirty="0" smtClean="0"/>
              <a:t>一個快速膨脹爆炸的 </a:t>
            </a:r>
            <a:r>
              <a:rPr lang="en-US" altLang="zh-TW" dirty="0" smtClean="0">
                <a:cs typeface="Times New Roman" panose="02020603050405020304" pitchFamily="18" charset="0"/>
              </a:rPr>
              <a:t>“</a:t>
            </a:r>
            <a:r>
              <a:rPr lang="zh-TW" altLang="en-US" sz="2400" dirty="0" smtClean="0"/>
              <a:t>非</a:t>
            </a:r>
            <a:r>
              <a:rPr lang="zh-TW" altLang="en-US" sz="2400" dirty="0"/>
              <a:t>結構化的知識</a:t>
            </a:r>
            <a:r>
              <a:rPr lang="en-US" altLang="zh-TW" sz="2400" dirty="0"/>
              <a:t>(Unstructured Knowledge</a:t>
            </a:r>
            <a:r>
              <a:rPr lang="en-US" altLang="zh-TW" sz="2400" dirty="0" smtClean="0"/>
              <a:t>)”</a:t>
            </a:r>
            <a:r>
              <a:rPr lang="zh-TW" altLang="en-US" sz="2400" dirty="0" smtClean="0"/>
              <a:t> 的環境</a:t>
            </a:r>
            <a:endParaRPr lang="en-US" altLang="zh-TW" sz="2800" b="1" dirty="0"/>
          </a:p>
        </p:txBody>
      </p:sp>
      <p:sp>
        <p:nvSpPr>
          <p:cNvPr id="3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7612"/>
            <a:ext cx="9144000" cy="584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dirty="0" smtClean="0">
                <a:latin typeface="Times New Roman" pitchFamily="18" charset="0"/>
                <a:ea typeface="華康魏碑體" pitchFamily="65" charset="-120"/>
              </a:rPr>
              <a:t>電機資訊領域學生在校求學時所面臨的挑戰 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</a:rPr>
              <a:t>(</a:t>
            </a:r>
            <a:r>
              <a:rPr lang="en-US" altLang="zh-TW" sz="3200" dirty="0"/>
              <a:t>2/2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</a:rPr>
              <a:t>)</a:t>
            </a:r>
            <a:endParaRPr lang="zh-TW" altLang="en-US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2843213" y="3815270"/>
            <a:ext cx="9366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 smtClean="0">
              <a:solidFill>
                <a:srgbClr val="000000"/>
              </a:solidFill>
            </a:endParaRPr>
          </a:p>
        </p:txBody>
      </p:sp>
      <p:cxnSp>
        <p:nvCxnSpPr>
          <p:cNvPr id="118790" name="AutoShape 6"/>
          <p:cNvCxnSpPr>
            <a:cxnSpLocks noChangeShapeType="1"/>
            <a:stCxn id="118787" idx="2"/>
            <a:endCxn id="118787" idx="2"/>
          </p:cNvCxnSpPr>
          <p:nvPr/>
        </p:nvCxnSpPr>
        <p:spPr bwMode="auto">
          <a:xfrm>
            <a:off x="4572000" y="3654106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8792" name="Rectangle 8"/>
          <p:cNvSpPr>
            <a:spLocks noChangeArrowheads="1"/>
          </p:cNvSpPr>
          <p:nvPr/>
        </p:nvSpPr>
        <p:spPr bwMode="auto">
          <a:xfrm>
            <a:off x="4932363" y="3815270"/>
            <a:ext cx="936625" cy="7921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793" name="Rectangle 9"/>
          <p:cNvSpPr>
            <a:spLocks noChangeArrowheads="1"/>
          </p:cNvSpPr>
          <p:nvPr/>
        </p:nvSpPr>
        <p:spPr bwMode="auto">
          <a:xfrm>
            <a:off x="1692275" y="4966208"/>
            <a:ext cx="9366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794" name="Rectangle 10"/>
          <p:cNvSpPr>
            <a:spLocks noChangeArrowheads="1"/>
          </p:cNvSpPr>
          <p:nvPr/>
        </p:nvSpPr>
        <p:spPr bwMode="auto">
          <a:xfrm>
            <a:off x="3851275" y="4966208"/>
            <a:ext cx="9366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795" name="Rectangle 11"/>
          <p:cNvSpPr>
            <a:spLocks noChangeArrowheads="1"/>
          </p:cNvSpPr>
          <p:nvPr/>
        </p:nvSpPr>
        <p:spPr bwMode="auto">
          <a:xfrm>
            <a:off x="6084888" y="4966208"/>
            <a:ext cx="936625" cy="7921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796" name="Text Box 12"/>
          <p:cNvSpPr txBox="1">
            <a:spLocks noChangeArrowheads="1"/>
          </p:cNvSpPr>
          <p:nvPr/>
        </p:nvSpPr>
        <p:spPr bwMode="auto">
          <a:xfrm>
            <a:off x="2916238" y="3815270"/>
            <a:ext cx="360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smtClean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18797" name="Text Box 13"/>
          <p:cNvSpPr txBox="1">
            <a:spLocks noChangeArrowheads="1"/>
          </p:cNvSpPr>
          <p:nvPr/>
        </p:nvSpPr>
        <p:spPr bwMode="auto">
          <a:xfrm>
            <a:off x="4932363" y="3815270"/>
            <a:ext cx="360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smtClean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18798" name="Text Box 14"/>
          <p:cNvSpPr txBox="1">
            <a:spLocks noChangeArrowheads="1"/>
          </p:cNvSpPr>
          <p:nvPr/>
        </p:nvSpPr>
        <p:spPr bwMode="auto">
          <a:xfrm>
            <a:off x="1692275" y="496620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smtClean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6084888" y="4966208"/>
            <a:ext cx="360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smtClean="0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3851275" y="4966208"/>
            <a:ext cx="3603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b="1" smtClean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118801" name="Rectangle 17"/>
          <p:cNvSpPr>
            <a:spLocks noChangeArrowheads="1"/>
          </p:cNvSpPr>
          <p:nvPr/>
        </p:nvSpPr>
        <p:spPr bwMode="auto">
          <a:xfrm>
            <a:off x="3276600" y="4102608"/>
            <a:ext cx="360363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02" name="Rectangle 18"/>
          <p:cNvSpPr>
            <a:spLocks noChangeArrowheads="1"/>
          </p:cNvSpPr>
          <p:nvPr/>
        </p:nvSpPr>
        <p:spPr bwMode="auto">
          <a:xfrm>
            <a:off x="6227763" y="5326570"/>
            <a:ext cx="360362" cy="144463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03" name="Rectangle 19"/>
          <p:cNvSpPr>
            <a:spLocks noChangeArrowheads="1"/>
          </p:cNvSpPr>
          <p:nvPr/>
        </p:nvSpPr>
        <p:spPr bwMode="auto">
          <a:xfrm>
            <a:off x="4140200" y="5255133"/>
            <a:ext cx="360363" cy="144462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04" name="Rectangle 20"/>
          <p:cNvSpPr>
            <a:spLocks noChangeArrowheads="1"/>
          </p:cNvSpPr>
          <p:nvPr/>
        </p:nvSpPr>
        <p:spPr bwMode="auto">
          <a:xfrm>
            <a:off x="2195513" y="5471033"/>
            <a:ext cx="360362" cy="1444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05" name="Rectangle 21"/>
          <p:cNvSpPr>
            <a:spLocks noChangeArrowheads="1"/>
          </p:cNvSpPr>
          <p:nvPr/>
        </p:nvSpPr>
        <p:spPr bwMode="auto">
          <a:xfrm>
            <a:off x="5292725" y="4174045"/>
            <a:ext cx="360363" cy="144463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06" name="Rectangle 22"/>
          <p:cNvSpPr>
            <a:spLocks noChangeArrowheads="1"/>
          </p:cNvSpPr>
          <p:nvPr/>
        </p:nvSpPr>
        <p:spPr bwMode="auto">
          <a:xfrm>
            <a:off x="2987675" y="4391533"/>
            <a:ext cx="360363" cy="144462"/>
          </a:xfrm>
          <a:prstGeom prst="rect">
            <a:avLst/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1" name="Line 27"/>
          <p:cNvSpPr>
            <a:spLocks noChangeShapeType="1"/>
          </p:cNvSpPr>
          <p:nvPr/>
        </p:nvSpPr>
        <p:spPr bwMode="auto">
          <a:xfrm flipH="1">
            <a:off x="1835150" y="4462970"/>
            <a:ext cx="1152525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2" name="Line 28"/>
          <p:cNvSpPr>
            <a:spLocks noChangeShapeType="1"/>
          </p:cNvSpPr>
          <p:nvPr/>
        </p:nvSpPr>
        <p:spPr bwMode="auto">
          <a:xfrm flipH="1">
            <a:off x="2627313" y="4534408"/>
            <a:ext cx="649287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 flipV="1">
            <a:off x="2555875" y="5110670"/>
            <a:ext cx="12954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2555875" y="5615495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5" name="Line 31"/>
          <p:cNvSpPr>
            <a:spLocks noChangeShapeType="1"/>
          </p:cNvSpPr>
          <p:nvPr/>
        </p:nvSpPr>
        <p:spPr bwMode="auto">
          <a:xfrm flipV="1">
            <a:off x="3635375" y="3886708"/>
            <a:ext cx="12969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6" name="Line 32"/>
          <p:cNvSpPr>
            <a:spLocks noChangeShapeType="1"/>
          </p:cNvSpPr>
          <p:nvPr/>
        </p:nvSpPr>
        <p:spPr bwMode="auto">
          <a:xfrm>
            <a:off x="3635375" y="4247070"/>
            <a:ext cx="1296988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7" name="Line 33"/>
          <p:cNvSpPr>
            <a:spLocks noChangeShapeType="1"/>
          </p:cNvSpPr>
          <p:nvPr/>
        </p:nvSpPr>
        <p:spPr bwMode="auto">
          <a:xfrm flipH="1" flipV="1">
            <a:off x="3779838" y="4391533"/>
            <a:ext cx="720725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8" name="Line 34"/>
          <p:cNvSpPr>
            <a:spLocks noChangeShapeType="1"/>
          </p:cNvSpPr>
          <p:nvPr/>
        </p:nvSpPr>
        <p:spPr bwMode="auto">
          <a:xfrm flipH="1" flipV="1">
            <a:off x="3276600" y="4607433"/>
            <a:ext cx="8636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19" name="Line 35"/>
          <p:cNvSpPr>
            <a:spLocks noChangeShapeType="1"/>
          </p:cNvSpPr>
          <p:nvPr/>
        </p:nvSpPr>
        <p:spPr bwMode="auto">
          <a:xfrm>
            <a:off x="4787900" y="5110670"/>
            <a:ext cx="14398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20" name="Line 36"/>
          <p:cNvSpPr>
            <a:spLocks noChangeShapeType="1"/>
          </p:cNvSpPr>
          <p:nvPr/>
        </p:nvSpPr>
        <p:spPr bwMode="auto">
          <a:xfrm flipV="1">
            <a:off x="4787900" y="5471033"/>
            <a:ext cx="1439863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21" name="Line 37"/>
          <p:cNvSpPr>
            <a:spLocks noChangeShapeType="1"/>
          </p:cNvSpPr>
          <p:nvPr/>
        </p:nvSpPr>
        <p:spPr bwMode="auto">
          <a:xfrm>
            <a:off x="5364163" y="4318508"/>
            <a:ext cx="720725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8822" name="Line 38"/>
          <p:cNvSpPr>
            <a:spLocks noChangeShapeType="1"/>
          </p:cNvSpPr>
          <p:nvPr/>
        </p:nvSpPr>
        <p:spPr bwMode="auto">
          <a:xfrm>
            <a:off x="5651500" y="4318508"/>
            <a:ext cx="122555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33" name="Rectangle 3"/>
          <p:cNvSpPr txBox="1">
            <a:spLocks noChangeArrowheads="1"/>
          </p:cNvSpPr>
          <p:nvPr/>
        </p:nvSpPr>
        <p:spPr bwMode="auto">
          <a:xfrm>
            <a:off x="0" y="5949280"/>
            <a:ext cx="91440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1pPr>
            <a:lvl2pPr marL="742950" indent="-28575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2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2pPr>
            <a:lvl3pPr marL="11430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3pPr>
            <a:lvl4pPr marL="16002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4pPr>
            <a:lvl5pPr marL="20574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網路課程有幫助，但問題顯然並未解決</a:t>
            </a:r>
          </a:p>
        </p:txBody>
      </p:sp>
    </p:spTree>
    <p:extLst>
      <p:ext uri="{BB962C8B-B14F-4D97-AF65-F5344CB8AC3E}">
        <p14:creationId xmlns:p14="http://schemas.microsoft.com/office/powerpoint/2010/main" val="4183787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89" grpId="0" animBg="1"/>
      <p:bldP spid="118792" grpId="0" animBg="1"/>
      <p:bldP spid="118793" grpId="0" animBg="1"/>
      <p:bldP spid="118794" grpId="0" animBg="1"/>
      <p:bldP spid="118795" grpId="0" animBg="1"/>
      <p:bldP spid="118796" grpId="0"/>
      <p:bldP spid="118797" grpId="0"/>
      <p:bldP spid="118798" grpId="0"/>
      <p:bldP spid="118799" grpId="0"/>
      <p:bldP spid="118800" grpId="0"/>
      <p:bldP spid="118801" grpId="0" animBg="1"/>
      <p:bldP spid="118802" grpId="0" animBg="1"/>
      <p:bldP spid="118803" grpId="0" animBg="1"/>
      <p:bldP spid="118804" grpId="0" animBg="1"/>
      <p:bldP spid="118805" grpId="0" animBg="1"/>
      <p:bldP spid="118806" grpId="0" animBg="1"/>
      <p:bldP spid="118811" grpId="0" animBg="1"/>
      <p:bldP spid="118812" grpId="0" animBg="1"/>
      <p:bldP spid="118813" grpId="0" animBg="1"/>
      <p:bldP spid="118814" grpId="0" animBg="1"/>
      <p:bldP spid="118815" grpId="0" animBg="1"/>
      <p:bldP spid="118816" grpId="0" animBg="1"/>
      <p:bldP spid="118817" grpId="0" animBg="1"/>
      <p:bldP spid="118818" grpId="0" animBg="1"/>
      <p:bldP spid="118819" grpId="0" animBg="1"/>
      <p:bldP spid="118820" grpId="0" animBg="1"/>
      <p:bldP spid="118821" grpId="0" animBg="1"/>
      <p:bldP spid="1188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7611"/>
            <a:ext cx="9144000" cy="7200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3200" b="0" dirty="0">
                <a:ea typeface="華康魏碑體" pitchFamily="65" charset="-120"/>
                <a:cs typeface="+mj-cs"/>
              </a:rPr>
              <a:t>電機資訊領域學生在校求學的理想目標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5447645"/>
          </a:xfrm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>
                <a:ea typeface="華康魏碑體" pitchFamily="65" charset="-120"/>
              </a:rPr>
              <a:t>畢業後不論進入任何領域、任何產業，均能迅速調適學會所需技術</a:t>
            </a:r>
            <a:r>
              <a:rPr lang="zh-TW" altLang="en-US" sz="2400" dirty="0" smtClean="0">
                <a:ea typeface="華康魏碑體" pitchFamily="65" charset="-120"/>
              </a:rPr>
              <a:t>知識</a:t>
            </a:r>
            <a:endParaRPr lang="en-US" altLang="zh-TW" sz="2400" dirty="0" smtClean="0">
              <a:ea typeface="華康魏碑體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畢業</a:t>
            </a:r>
            <a:r>
              <a:rPr lang="zh-TW" altLang="en-US" sz="2400" dirty="0">
                <a:ea typeface="華康魏碑體" pitchFamily="65" charset="-120"/>
              </a:rPr>
              <a:t>後可以自行學習任何新的知識，不倚賴教授、課程或</a:t>
            </a:r>
            <a:r>
              <a:rPr lang="zh-TW" altLang="en-US" sz="2400" dirty="0" smtClean="0">
                <a:ea typeface="華康魏碑體" pitchFamily="65" charset="-120"/>
              </a:rPr>
              <a:t>教材</a:t>
            </a:r>
            <a:endParaRPr lang="en-US" altLang="zh-TW" sz="2400" dirty="0" smtClean="0">
              <a:ea typeface="華康魏碑體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成為</a:t>
            </a:r>
            <a:r>
              <a:rPr lang="zh-TW" altLang="en-US" sz="2400" dirty="0">
                <a:ea typeface="華康魏碑體" pitchFamily="65" charset="-120"/>
              </a:rPr>
              <a:t>看得見朝陽的工程師，不需懷疑什麼是朝陽</a:t>
            </a:r>
            <a:r>
              <a:rPr lang="zh-TW" altLang="en-US" sz="2400" dirty="0" smtClean="0">
                <a:ea typeface="華康魏碑體" pitchFamily="65" charset="-120"/>
              </a:rPr>
              <a:t>產業</a:t>
            </a:r>
            <a:endParaRPr lang="en-US" altLang="zh-TW" sz="2400" dirty="0" smtClean="0">
              <a:ea typeface="華康魏碑體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對</a:t>
            </a:r>
            <a:r>
              <a:rPr lang="zh-TW" altLang="en-US" sz="2400" dirty="0">
                <a:ea typeface="華康魏碑體" pitchFamily="65" charset="-120"/>
              </a:rPr>
              <a:t>科技環境及領域的變化有敏銳的感覺及迅速的反應</a:t>
            </a:r>
            <a:endParaRPr lang="en-US" altLang="zh-TW" sz="2400" dirty="0">
              <a:ea typeface="華康魏碑體" pitchFamily="65" charset="-12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春江水暖，一葉知秋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只有走在前面的才會是</a:t>
            </a:r>
            <a:r>
              <a:rPr lang="zh-TW" altLang="en-US" sz="2200" dirty="0" smtClean="0">
                <a:ea typeface="華康魏碑體" pitchFamily="65" charset="-120"/>
              </a:rPr>
              <a:t>贏家</a:t>
            </a:r>
            <a:endParaRPr lang="en-US" altLang="zh-TW" sz="2200" dirty="0" smtClean="0">
              <a:ea typeface="華康魏碑體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400" dirty="0" smtClean="0">
                <a:ea typeface="華康魏碑體" pitchFamily="65" charset="-120"/>
              </a:rPr>
              <a:t>畢業</a:t>
            </a:r>
            <a:r>
              <a:rPr lang="zh-TW" altLang="en-US" sz="2400" dirty="0">
                <a:ea typeface="華康魏碑體" pitchFamily="65" charset="-120"/>
              </a:rPr>
              <a:t>後可以自行摸索發掘其生涯發展中的關鍵領域或技術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自行找到並學會他該會的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終生個人化學習（</a:t>
            </a:r>
            <a:r>
              <a:rPr lang="en-US" altLang="zh-TW" sz="2200" dirty="0">
                <a:ea typeface="華康魏碑體" pitchFamily="65" charset="-120"/>
              </a:rPr>
              <a:t>Life-long Personalized Learning</a:t>
            </a:r>
            <a:r>
              <a:rPr lang="zh-TW" altLang="en-US" sz="2400" dirty="0" smtClean="0">
                <a:ea typeface="華康魏碑體" pitchFamily="65" charset="-120"/>
              </a:rPr>
              <a:t>）</a:t>
            </a:r>
            <a:endParaRPr lang="en-US" altLang="zh-TW" sz="2400" dirty="0" smtClean="0">
              <a:ea typeface="華康魏碑體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TW" dirty="0" smtClean="0"/>
              <a:t>“</a:t>
            </a:r>
            <a:r>
              <a:rPr lang="zh-TW" altLang="en-US" sz="2400" dirty="0" smtClean="0">
                <a:ea typeface="華康魏碑體" pitchFamily="65" charset="-120"/>
              </a:rPr>
              <a:t>非</a:t>
            </a:r>
            <a:r>
              <a:rPr lang="zh-TW" altLang="en-US" sz="2400" dirty="0">
                <a:ea typeface="華康魏碑體" pitchFamily="65" charset="-120"/>
              </a:rPr>
              <a:t>結構化的學習</a:t>
            </a:r>
            <a:r>
              <a:rPr lang="en-US" altLang="zh-TW" sz="2400" dirty="0">
                <a:ea typeface="華康魏碑體" pitchFamily="65" charset="-120"/>
              </a:rPr>
              <a:t>(Unstructured Learning</a:t>
            </a:r>
            <a:r>
              <a:rPr lang="zh-TW" altLang="en-US" sz="2400" dirty="0">
                <a:ea typeface="華康魏碑體" pitchFamily="65" charset="-120"/>
              </a:rPr>
              <a:t>）</a:t>
            </a:r>
            <a:r>
              <a:rPr lang="en-US" altLang="zh-TW" sz="2400" dirty="0">
                <a:ea typeface="華康魏碑體" pitchFamily="65" charset="-120"/>
              </a:rPr>
              <a:t>”</a:t>
            </a:r>
            <a:r>
              <a:rPr lang="zh-TW" altLang="en-US" sz="2400" dirty="0">
                <a:ea typeface="華康魏碑體" pitchFamily="65" charset="-120"/>
              </a:rPr>
              <a:t>的能力</a:t>
            </a:r>
          </a:p>
        </p:txBody>
      </p:sp>
    </p:spTree>
    <p:extLst>
      <p:ext uri="{BB962C8B-B14F-4D97-AF65-F5344CB8AC3E}">
        <p14:creationId xmlns:p14="http://schemas.microsoft.com/office/powerpoint/2010/main" val="1800676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5760551"/>
          </a:xfrm>
        </p:spPr>
        <p:txBody>
          <a:bodyPr>
            <a:spAutoFit/>
          </a:bodyPr>
          <a:lstStyle/>
          <a:p>
            <a:pPr marL="342900" lvl="1" indent="-34290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400" dirty="0"/>
              <a:t>個人化選擇性</a:t>
            </a:r>
            <a:r>
              <a:rPr lang="zh-TW" altLang="en-US" sz="2400" dirty="0" smtClean="0"/>
              <a:t>閱讀 </a:t>
            </a:r>
            <a:r>
              <a:rPr lang="en-US" altLang="zh-TW" sz="2400" dirty="0" smtClean="0"/>
              <a:t>“(</a:t>
            </a:r>
            <a:r>
              <a:rPr lang="en-US" altLang="zh-TW" sz="2400" dirty="0"/>
              <a:t>Personalized Selective Reading)”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在浩瀚的文獻</a:t>
            </a:r>
            <a:r>
              <a:rPr lang="zh-TW" altLang="en-US" sz="2200" dirty="0" smtClean="0"/>
              <a:t>中</a:t>
            </a:r>
            <a:r>
              <a:rPr lang="zh-TW" altLang="en-US" sz="2200" dirty="0"/>
              <a:t>隨時</a:t>
            </a:r>
            <a:r>
              <a:rPr lang="zh-TW" altLang="en-US" sz="2200" dirty="0" smtClean="0"/>
              <a:t>自行</a:t>
            </a:r>
            <a:r>
              <a:rPr lang="zh-TW" altLang="en-US" sz="2200" dirty="0"/>
              <a:t>找到與個人學習及生涯發展有關的資訊</a:t>
            </a:r>
            <a:r>
              <a:rPr lang="zh-TW" altLang="en-US" sz="2200" dirty="0" smtClean="0"/>
              <a:t>並有能力自行</a:t>
            </a:r>
            <a:r>
              <a:rPr lang="zh-TW" altLang="en-US" sz="2200" dirty="0"/>
              <a:t>研</a:t>
            </a:r>
            <a:r>
              <a:rPr lang="zh-TW" altLang="en-US" sz="2200" dirty="0" smtClean="0"/>
              <a:t>讀學會</a:t>
            </a:r>
            <a:endParaRPr lang="en-US" altLang="zh-TW" sz="2200" dirty="0" smtClean="0"/>
          </a:p>
          <a:p>
            <a:pPr marL="342900" lvl="1" indent="-34290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400" dirty="0" smtClean="0"/>
              <a:t>自行</a:t>
            </a:r>
            <a:r>
              <a:rPr lang="zh-TW" altLang="en-US" sz="2400" dirty="0"/>
              <a:t>進入一個新領域並迎頭趕上的</a:t>
            </a:r>
            <a:r>
              <a:rPr lang="zh-TW" altLang="en-US" sz="2400" dirty="0" smtClean="0"/>
              <a:t>能力</a:t>
            </a:r>
            <a:endParaRPr lang="en-US" altLang="zh-TW" sz="2400" dirty="0" smtClean="0"/>
          </a:p>
          <a:p>
            <a:pPr marL="342900" lvl="1" indent="-34290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endParaRPr lang="en-US" altLang="zh-TW" sz="2400" dirty="0"/>
          </a:p>
          <a:p>
            <a:pPr lvl="1">
              <a:spcBef>
                <a:spcPts val="200"/>
              </a:spcBef>
              <a:spcAft>
                <a:spcPts val="200"/>
              </a:spcAft>
            </a:pPr>
            <a:endParaRPr lang="en-US" altLang="zh-TW" sz="2200" dirty="0" smtClean="0"/>
          </a:p>
          <a:p>
            <a:pPr lvl="1">
              <a:spcBef>
                <a:spcPts val="200"/>
              </a:spcBef>
              <a:spcAft>
                <a:spcPts val="20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在</a:t>
            </a:r>
            <a:r>
              <a:rPr lang="zh-TW" altLang="en-US" sz="2200" dirty="0"/>
              <a:t>後追趕只</a:t>
            </a:r>
            <a:r>
              <a:rPr lang="zh-TW" altLang="en-US" sz="2200" dirty="0" smtClean="0"/>
              <a:t>會</a:t>
            </a:r>
            <a:r>
              <a:rPr lang="zh-TW" altLang="en-US" dirty="0"/>
              <a:t>落後越來越遠</a:t>
            </a:r>
            <a:endParaRPr lang="en-US" altLang="zh-TW" sz="2200" dirty="0" smtClean="0"/>
          </a:p>
          <a:p>
            <a:pPr lvl="1">
              <a:spcBef>
                <a:spcPts val="200"/>
              </a:spcBef>
              <a:spcAft>
                <a:spcPts val="20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找到基礎，學到基礎，迎頭趕上 </a:t>
            </a:r>
            <a:endParaRPr lang="zh-TW" altLang="en-US" sz="2200" dirty="0"/>
          </a:p>
          <a:p>
            <a:pPr marL="342900" lvl="1" indent="-342900">
              <a:spcBef>
                <a:spcPts val="2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400" dirty="0"/>
              <a:t>見樹也見林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深入學習不難，但需防掉在洞裡走不出來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怎知那個洞是個正確的洞</a:t>
            </a:r>
            <a:r>
              <a:rPr lang="zh-TW" altLang="en-US" dirty="0"/>
              <a:t>？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隨時</a:t>
            </a:r>
            <a:r>
              <a:rPr lang="zh-TW" altLang="en-US" sz="2200" dirty="0"/>
              <a:t>維持開闊的視野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不自限框框，不在一棵樹上迷失方向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/>
              <a:t>瀏覽、略讀、</a:t>
            </a:r>
            <a:r>
              <a:rPr lang="zh-TW" altLang="en-US" sz="2200" dirty="0" smtClean="0"/>
              <a:t>精讀</a:t>
            </a:r>
            <a:endParaRPr lang="en-US" altLang="zh-TW" sz="2200" dirty="0" smtClean="0"/>
          </a:p>
          <a:p>
            <a:pPr marL="342900" lvl="1" indent="-342900">
              <a:spcBef>
                <a:spcPts val="400"/>
              </a:spcBef>
              <a:spcAft>
                <a:spcPts val="200"/>
              </a:spcAft>
              <a:buFont typeface="Arial" pitchFamily="34" charset="0"/>
              <a:buChar char="•"/>
            </a:pPr>
            <a:r>
              <a:rPr lang="zh-TW" altLang="en-US" sz="2400" dirty="0"/>
              <a:t>基礎知識能力，多作加法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0" dirty="0" smtClean="0">
                <a:latin typeface="華康魏碑體" pitchFamily="65" charset="-120"/>
                <a:ea typeface="華康魏碑體" pitchFamily="65" charset="-120"/>
              </a:rPr>
              <a:t>朝理想目標邁進的辦法</a:t>
            </a:r>
            <a:r>
              <a:rPr lang="en-US" altLang="zh-TW" sz="3200" dirty="0"/>
              <a:t> </a:t>
            </a:r>
            <a:r>
              <a:rPr lang="en-US" altLang="zh-TW" sz="3200" dirty="0" smtClean="0"/>
              <a:t>(1/2</a:t>
            </a:r>
            <a:r>
              <a:rPr lang="en-US" altLang="zh-TW" sz="3200" dirty="0"/>
              <a:t>)</a:t>
            </a:r>
            <a:endParaRPr lang="zh-TW" altLang="en-US" sz="3200" b="0" dirty="0">
              <a:latin typeface="華康魏碑體" pitchFamily="65" charset="-120"/>
              <a:ea typeface="華康魏碑體" pitchFamily="65" charset="-120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719981" y="2636912"/>
            <a:ext cx="6588323" cy="433388"/>
            <a:chOff x="1080021" y="2781474"/>
            <a:chExt cx="6588323" cy="433388"/>
          </a:xfrm>
        </p:grpSpPr>
        <p:sp>
          <p:nvSpPr>
            <p:cNvPr id="37" name="Rectangle 75"/>
            <p:cNvSpPr>
              <a:spLocks noChangeArrowheads="1"/>
            </p:cNvSpPr>
            <p:nvPr/>
          </p:nvSpPr>
          <p:spPr bwMode="auto">
            <a:xfrm>
              <a:off x="1080021" y="2781474"/>
              <a:ext cx="5472112" cy="4318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8" name="Line 79"/>
            <p:cNvSpPr>
              <a:spLocks noChangeShapeType="1"/>
            </p:cNvSpPr>
            <p:nvPr/>
          </p:nvSpPr>
          <p:spPr bwMode="auto">
            <a:xfrm>
              <a:off x="6409258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9" name="Line 80"/>
            <p:cNvSpPr>
              <a:spLocks noChangeShapeType="1"/>
            </p:cNvSpPr>
            <p:nvPr/>
          </p:nvSpPr>
          <p:spPr bwMode="auto">
            <a:xfrm>
              <a:off x="5977458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0" name="Line 81"/>
            <p:cNvSpPr>
              <a:spLocks noChangeShapeType="1"/>
            </p:cNvSpPr>
            <p:nvPr/>
          </p:nvSpPr>
          <p:spPr bwMode="auto">
            <a:xfrm>
              <a:off x="626479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" name="Line 82"/>
            <p:cNvSpPr>
              <a:spLocks noChangeShapeType="1"/>
            </p:cNvSpPr>
            <p:nvPr/>
          </p:nvSpPr>
          <p:spPr bwMode="auto">
            <a:xfrm>
              <a:off x="6120333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" name="Line 83"/>
            <p:cNvSpPr>
              <a:spLocks noChangeShapeType="1"/>
            </p:cNvSpPr>
            <p:nvPr/>
          </p:nvSpPr>
          <p:spPr bwMode="auto">
            <a:xfrm>
              <a:off x="5040833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" name="Line 84"/>
            <p:cNvSpPr>
              <a:spLocks noChangeShapeType="1"/>
            </p:cNvSpPr>
            <p:nvPr/>
          </p:nvSpPr>
          <p:spPr bwMode="auto">
            <a:xfrm>
              <a:off x="4896371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4" name="Line 85"/>
            <p:cNvSpPr>
              <a:spLocks noChangeShapeType="1"/>
            </p:cNvSpPr>
            <p:nvPr/>
          </p:nvSpPr>
          <p:spPr bwMode="auto">
            <a:xfrm>
              <a:off x="4751908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5" name="Line 86"/>
            <p:cNvSpPr>
              <a:spLocks noChangeShapeType="1"/>
            </p:cNvSpPr>
            <p:nvPr/>
          </p:nvSpPr>
          <p:spPr bwMode="auto">
            <a:xfrm>
              <a:off x="395974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6" name="Line 87"/>
            <p:cNvSpPr>
              <a:spLocks noChangeShapeType="1"/>
            </p:cNvSpPr>
            <p:nvPr/>
          </p:nvSpPr>
          <p:spPr bwMode="auto">
            <a:xfrm>
              <a:off x="3816871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7" name="Line 88"/>
            <p:cNvSpPr>
              <a:spLocks noChangeShapeType="1"/>
            </p:cNvSpPr>
            <p:nvPr/>
          </p:nvSpPr>
          <p:spPr bwMode="auto">
            <a:xfrm>
              <a:off x="3672408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8" name="Line 89"/>
            <p:cNvSpPr>
              <a:spLocks noChangeShapeType="1"/>
            </p:cNvSpPr>
            <p:nvPr/>
          </p:nvSpPr>
          <p:spPr bwMode="auto">
            <a:xfrm>
              <a:off x="352794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9" name="Line 90"/>
            <p:cNvSpPr>
              <a:spLocks noChangeShapeType="1"/>
            </p:cNvSpPr>
            <p:nvPr/>
          </p:nvSpPr>
          <p:spPr bwMode="auto">
            <a:xfrm>
              <a:off x="518529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0" name="Line 91"/>
            <p:cNvSpPr>
              <a:spLocks noChangeShapeType="1"/>
            </p:cNvSpPr>
            <p:nvPr/>
          </p:nvSpPr>
          <p:spPr bwMode="auto">
            <a:xfrm>
              <a:off x="1224483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" name="Line 92"/>
            <p:cNvSpPr>
              <a:spLocks noChangeShapeType="1"/>
            </p:cNvSpPr>
            <p:nvPr/>
          </p:nvSpPr>
          <p:spPr bwMode="auto">
            <a:xfrm>
              <a:off x="136894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2" name="Line 93"/>
            <p:cNvSpPr>
              <a:spLocks noChangeShapeType="1"/>
            </p:cNvSpPr>
            <p:nvPr/>
          </p:nvSpPr>
          <p:spPr bwMode="auto">
            <a:xfrm>
              <a:off x="1511821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3" name="Line 94"/>
            <p:cNvSpPr>
              <a:spLocks noChangeShapeType="1"/>
            </p:cNvSpPr>
            <p:nvPr/>
          </p:nvSpPr>
          <p:spPr bwMode="auto">
            <a:xfrm>
              <a:off x="1656283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4" name="Line 95"/>
            <p:cNvSpPr>
              <a:spLocks noChangeShapeType="1"/>
            </p:cNvSpPr>
            <p:nvPr/>
          </p:nvSpPr>
          <p:spPr bwMode="auto">
            <a:xfrm>
              <a:off x="180074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5" name="Line 96"/>
            <p:cNvSpPr>
              <a:spLocks noChangeShapeType="1"/>
            </p:cNvSpPr>
            <p:nvPr/>
          </p:nvSpPr>
          <p:spPr bwMode="auto">
            <a:xfrm>
              <a:off x="1943621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6" name="Line 97"/>
            <p:cNvSpPr>
              <a:spLocks noChangeShapeType="1"/>
            </p:cNvSpPr>
            <p:nvPr/>
          </p:nvSpPr>
          <p:spPr bwMode="auto">
            <a:xfrm>
              <a:off x="4609033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7" name="Line 98"/>
            <p:cNvSpPr>
              <a:spLocks noChangeShapeType="1"/>
            </p:cNvSpPr>
            <p:nvPr/>
          </p:nvSpPr>
          <p:spPr bwMode="auto">
            <a:xfrm>
              <a:off x="2232546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8" name="Line 99"/>
            <p:cNvSpPr>
              <a:spLocks noChangeShapeType="1"/>
            </p:cNvSpPr>
            <p:nvPr/>
          </p:nvSpPr>
          <p:spPr bwMode="auto">
            <a:xfrm>
              <a:off x="2088083" y="278147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9" name="Rectangle 101"/>
            <p:cNvSpPr>
              <a:spLocks noChangeArrowheads="1"/>
            </p:cNvSpPr>
            <p:nvPr/>
          </p:nvSpPr>
          <p:spPr bwMode="auto">
            <a:xfrm>
              <a:off x="2377008" y="2781474"/>
              <a:ext cx="144463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0" name="Rectangle 102"/>
            <p:cNvSpPr>
              <a:spLocks noChangeArrowheads="1"/>
            </p:cNvSpPr>
            <p:nvPr/>
          </p:nvSpPr>
          <p:spPr bwMode="auto">
            <a:xfrm>
              <a:off x="2088083" y="2781474"/>
              <a:ext cx="144463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1" name="Rectangle 103"/>
            <p:cNvSpPr>
              <a:spLocks noChangeArrowheads="1"/>
            </p:cNvSpPr>
            <p:nvPr/>
          </p:nvSpPr>
          <p:spPr bwMode="auto">
            <a:xfrm>
              <a:off x="1656283" y="2781474"/>
              <a:ext cx="144463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2" name="Rectangle 104"/>
            <p:cNvSpPr>
              <a:spLocks noChangeArrowheads="1"/>
            </p:cNvSpPr>
            <p:nvPr/>
          </p:nvSpPr>
          <p:spPr bwMode="auto">
            <a:xfrm>
              <a:off x="4464571" y="2781474"/>
              <a:ext cx="144462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3" name="Rectangle 105"/>
            <p:cNvSpPr>
              <a:spLocks noChangeArrowheads="1"/>
            </p:cNvSpPr>
            <p:nvPr/>
          </p:nvSpPr>
          <p:spPr bwMode="auto">
            <a:xfrm>
              <a:off x="5040833" y="2781474"/>
              <a:ext cx="144463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4" name="Rectangle 106"/>
            <p:cNvSpPr>
              <a:spLocks noChangeArrowheads="1"/>
            </p:cNvSpPr>
            <p:nvPr/>
          </p:nvSpPr>
          <p:spPr bwMode="auto">
            <a:xfrm>
              <a:off x="6409258" y="2781474"/>
              <a:ext cx="144463" cy="431800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cxnSp>
          <p:nvCxnSpPr>
            <p:cNvPr id="65" name="AutoShape 107"/>
            <p:cNvCxnSpPr>
              <a:cxnSpLocks noChangeShapeType="1"/>
              <a:stCxn id="64" idx="2"/>
              <a:endCxn id="63" idx="2"/>
            </p:cNvCxnSpPr>
            <p:nvPr/>
          </p:nvCxnSpPr>
          <p:spPr bwMode="auto">
            <a:xfrm rot="5400000">
              <a:off x="5797277" y="2529855"/>
              <a:ext cx="1588" cy="1368425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AutoShape 109"/>
            <p:cNvCxnSpPr>
              <a:cxnSpLocks noChangeShapeType="1"/>
              <a:stCxn id="64" idx="2"/>
              <a:endCxn id="62" idx="2"/>
            </p:cNvCxnSpPr>
            <p:nvPr/>
          </p:nvCxnSpPr>
          <p:spPr bwMode="auto">
            <a:xfrm rot="5400000">
              <a:off x="5509146" y="2241724"/>
              <a:ext cx="1588" cy="1944687"/>
            </a:xfrm>
            <a:prstGeom prst="curvedConnector3">
              <a:avLst>
                <a:gd name="adj1" fmla="val 14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" name="向右箭號 66"/>
            <p:cNvSpPr/>
            <p:nvPr/>
          </p:nvSpPr>
          <p:spPr>
            <a:xfrm>
              <a:off x="6948264" y="2852639"/>
              <a:ext cx="720080" cy="360337"/>
            </a:xfrm>
            <a:prstGeom prst="rightArrow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810227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0" dirty="0" smtClean="0">
                <a:latin typeface="華康魏碑體" pitchFamily="65" charset="-120"/>
              </a:rPr>
              <a:t>朝理想目標邁進的</a:t>
            </a:r>
            <a:r>
              <a:rPr lang="zh-TW" altLang="en-US" sz="3200" dirty="0" smtClean="0">
                <a:latin typeface="華康魏碑體" pitchFamily="65" charset="-120"/>
              </a:rPr>
              <a:t>辦法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(2/2)</a:t>
            </a:r>
            <a:endParaRPr lang="zh-TW" altLang="en-US" sz="3200" b="0" dirty="0">
              <a:latin typeface="華康魏碑體" pitchFamily="65" charset="-12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4832092"/>
          </a:xfrm>
        </p:spPr>
        <p:txBody>
          <a:bodyPr wrap="square">
            <a:spAutoFit/>
          </a:bodyPr>
          <a:lstStyle/>
          <a:p>
            <a:pPr marL="342900" lvl="1" indent="-342900">
              <a:spcBef>
                <a:spcPts val="300"/>
              </a:spcBef>
              <a:buFont typeface="Arial" pitchFamily="34" charset="0"/>
              <a:buChar char="•"/>
            </a:pPr>
            <a:r>
              <a:rPr lang="zh-TW" altLang="en-US" sz="2400" dirty="0">
                <a:ea typeface="華康魏碑體" pitchFamily="65" charset="-120"/>
              </a:rPr>
              <a:t>碩博士研究生的訓練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要點絕非累積專業知識，更非一本學位論文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這些常是最快被淘汰的部分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歷久彌新的是自行</a:t>
            </a:r>
            <a:r>
              <a:rPr lang="zh-TW" altLang="en-US" sz="2200" dirty="0">
                <a:ea typeface="華康魏碑體" pitchFamily="65" charset="-120"/>
              </a:rPr>
              <a:t>進入一個領域並獨立發掘問題、找出答案的</a:t>
            </a:r>
            <a:r>
              <a:rPr lang="zh-TW" altLang="en-US" sz="2200" dirty="0" smtClean="0">
                <a:ea typeface="華康魏碑體" pitchFamily="65" charset="-120"/>
              </a:rPr>
              <a:t>能力，但這只</a:t>
            </a:r>
            <a:r>
              <a:rPr lang="zh-TW" altLang="en-US" sz="2200" dirty="0">
                <a:ea typeface="華康魏碑體" pitchFamily="65" charset="-120"/>
              </a:rPr>
              <a:t>能靠經驗學</a:t>
            </a:r>
            <a:r>
              <a:rPr lang="zh-TW" altLang="en-US" sz="2200" dirty="0" smtClean="0">
                <a:ea typeface="華康魏碑體" pitchFamily="65" charset="-120"/>
              </a:rPr>
              <a:t>得：</a:t>
            </a:r>
            <a:r>
              <a:rPr lang="zh-TW" altLang="en-US" dirty="0"/>
              <a:t>這才</a:t>
            </a:r>
            <a:r>
              <a:rPr lang="zh-TW" altLang="en-US" dirty="0" smtClean="0"/>
              <a:t>是作學位論文的目的</a:t>
            </a:r>
            <a:endParaRPr lang="en-US" altLang="zh-TW" dirty="0" smtClean="0"/>
          </a:p>
          <a:p>
            <a:pPr lvl="1"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基礎知識能力，</a:t>
            </a:r>
            <a:r>
              <a:rPr lang="zh-TW" altLang="en-US" dirty="0"/>
              <a:t>多作加法</a:t>
            </a:r>
            <a:endParaRPr lang="en-US" altLang="zh-TW" dirty="0"/>
          </a:p>
          <a:p>
            <a:pPr lvl="1"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個人</a:t>
            </a:r>
            <a:r>
              <a:rPr lang="zh-TW" altLang="en-US" dirty="0"/>
              <a:t>經驗：無為而治，未必適合</a:t>
            </a:r>
            <a:r>
              <a:rPr lang="zh-TW" altLang="en-US" dirty="0" smtClean="0"/>
              <a:t>所有人</a:t>
            </a:r>
            <a:endParaRPr lang="en-US" altLang="zh-TW" dirty="0" smtClean="0"/>
          </a:p>
          <a:p>
            <a:pPr lvl="1"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個人</a:t>
            </a:r>
            <a:r>
              <a:rPr lang="zh-TW" altLang="en-US" dirty="0" smtClean="0"/>
              <a:t>作法</a:t>
            </a:r>
            <a:endParaRPr lang="zh-TW" altLang="en-US" dirty="0"/>
          </a:p>
          <a:p>
            <a:pPr marL="1074738" lvl="2" indent="-217488">
              <a:spcAft>
                <a:spcPts val="300"/>
              </a:spcAft>
            </a:pPr>
            <a:r>
              <a:rPr lang="zh-TW" altLang="en-US" dirty="0"/>
              <a:t>提供一個領域、一個環境，自力學習，獨力研究</a:t>
            </a:r>
            <a:r>
              <a:rPr lang="zh-TW" altLang="en-US" dirty="0" smtClean="0"/>
              <a:t>，</a:t>
            </a:r>
            <a:r>
              <a:rPr lang="zh-TW" altLang="en-US" dirty="0"/>
              <a:t>不</a:t>
            </a:r>
            <a:r>
              <a:rPr lang="zh-TW" altLang="en-US" dirty="0" smtClean="0"/>
              <a:t>規定做什麼，不指示如何作，從旁協助</a:t>
            </a:r>
            <a:r>
              <a:rPr lang="zh-TW" altLang="en-US" dirty="0"/>
              <a:t>而不牽引，定期追蹤，逐步完成</a:t>
            </a:r>
            <a:endParaRPr lang="en-US" altLang="zh-TW" dirty="0"/>
          </a:p>
          <a:p>
            <a:pPr marL="1074738" lvl="2" indent="-217488">
              <a:spcAft>
                <a:spcPts val="300"/>
              </a:spcAft>
            </a:pPr>
            <a:r>
              <a:rPr lang="zh-TW" altLang="en-US" dirty="0" smtClean="0"/>
              <a:t>希望</a:t>
            </a:r>
            <a:r>
              <a:rPr lang="zh-TW" altLang="en-US" dirty="0"/>
              <a:t>可以學到進入任一領域自行獨力作學問的</a:t>
            </a:r>
            <a:r>
              <a:rPr lang="zh-TW" altLang="en-US" dirty="0" smtClean="0"/>
              <a:t>能力</a:t>
            </a:r>
            <a:endParaRPr lang="en-US" altLang="zh-TW" dirty="0" smtClean="0"/>
          </a:p>
          <a:p>
            <a:pPr marL="1074738" lvl="2" indent="-217488">
              <a:spcAft>
                <a:spcPts val="300"/>
              </a:spcAft>
            </a:pPr>
            <a:r>
              <a:rPr lang="zh-TW" altLang="en-US" dirty="0" smtClean="0"/>
              <a:t>以</a:t>
            </a:r>
            <a:r>
              <a:rPr lang="zh-TW" altLang="en-US" dirty="0"/>
              <a:t>學習成效為主目標，而非研究成果</a:t>
            </a:r>
          </a:p>
          <a:p>
            <a:pPr marL="1074738" lvl="2" indent="-217488">
              <a:spcAft>
                <a:spcPts val="300"/>
              </a:spcAft>
            </a:pPr>
            <a:r>
              <a:rPr lang="zh-TW" altLang="en-US" dirty="0" smtClean="0"/>
              <a:t>以</a:t>
            </a:r>
            <a:r>
              <a:rPr lang="zh-TW" altLang="en-US" dirty="0"/>
              <a:t>畢業後能力表現驗證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742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3200" dirty="0" smtClean="0">
                <a:ea typeface="華康魏碑體" pitchFamily="65" charset="-120"/>
              </a:rPr>
              <a:t>前言</a:t>
            </a:r>
            <a:endParaRPr lang="zh-TW" altLang="en-US" sz="3200" dirty="0">
              <a:ea typeface="華康魏碑體" pitchFamily="65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07200"/>
            <a:ext cx="8964613" cy="447814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TW" sz="18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zh-TW" sz="3000" dirty="0" smtClean="0">
                <a:latin typeface="Times New Roman" panose="02020603050405020304" pitchFamily="18" charset="0"/>
                <a:ea typeface="華康魏碑體" pitchFamily="65" charset="-120"/>
              </a:rPr>
              <a:t>古人</a:t>
            </a:r>
            <a:r>
              <a:rPr lang="zh-TW" altLang="zh-TW" sz="3000" dirty="0">
                <a:latin typeface="Times New Roman" panose="02020603050405020304" pitchFamily="18" charset="0"/>
                <a:ea typeface="華康魏碑體" pitchFamily="65" charset="-120"/>
              </a:rPr>
              <a:t>云：「學海無涯，唯勤是岸</a:t>
            </a:r>
            <a:r>
              <a:rPr lang="zh-TW" altLang="zh-TW" sz="3000" dirty="0" smtClean="0">
                <a:latin typeface="Times New Roman" panose="02020603050405020304" pitchFamily="18" charset="0"/>
                <a:ea typeface="華康魏碑體" pitchFamily="65" charset="-120"/>
              </a:rPr>
              <a:t>」</a:t>
            </a:r>
            <a:endParaRPr lang="en-US" altLang="zh-TW" sz="30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TW" altLang="zh-TW" dirty="0">
                <a:latin typeface="Times New Roman" panose="02020603050405020304" pitchFamily="18" charset="0"/>
                <a:ea typeface="華康魏碑體" pitchFamily="65" charset="-120"/>
              </a:rPr>
              <a:t>大約</a:t>
            </a:r>
            <a:r>
              <a:rPr lang="zh-TW" altLang="zh-TW" dirty="0" smtClean="0">
                <a:latin typeface="Times New Roman" panose="02020603050405020304" pitchFamily="18" charset="0"/>
                <a:ea typeface="華康魏碑體" pitchFamily="65" charset="-120"/>
              </a:rPr>
              <a:t>是古代</a:t>
            </a:r>
            <a:r>
              <a:rPr lang="zh-TW" altLang="zh-TW" dirty="0">
                <a:latin typeface="Times New Roman" panose="02020603050405020304" pitchFamily="18" charset="0"/>
                <a:ea typeface="華康魏碑體" pitchFamily="65" charset="-120"/>
              </a:rPr>
              <a:t>沒有電機</a:t>
            </a:r>
            <a:r>
              <a:rPr lang="zh-TW" altLang="zh-TW" dirty="0" smtClean="0">
                <a:latin typeface="Times New Roman" panose="02020603050405020304" pitchFamily="18" charset="0"/>
                <a:ea typeface="華康魏碑體" pitchFamily="65" charset="-120"/>
              </a:rPr>
              <a:t>資訊</a:t>
            </a:r>
            <a:endParaRPr lang="en-US" altLang="zh-TW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TW" altLang="zh-TW" dirty="0">
                <a:latin typeface="Times New Roman" panose="02020603050405020304" pitchFamily="18" charset="0"/>
                <a:ea typeface="華康魏碑體" pitchFamily="65" charset="-120"/>
              </a:rPr>
              <a:t>變化萬千充滿</a:t>
            </a:r>
            <a:r>
              <a:rPr lang="zh-TW" altLang="zh-TW" dirty="0" smtClean="0">
                <a:latin typeface="Times New Roman" panose="02020603050405020304" pitchFamily="18" charset="0"/>
                <a:ea typeface="華康魏碑體" pitchFamily="65" charset="-120"/>
              </a:rPr>
              <a:t>驚濤駭浪</a:t>
            </a:r>
            <a:endParaRPr lang="en-US" altLang="zh-TW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endParaRPr lang="en-US" altLang="zh-TW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zh-TW" sz="3000" dirty="0" smtClean="0">
                <a:latin typeface="Times New Roman" panose="02020603050405020304" pitchFamily="18" charset="0"/>
                <a:ea typeface="華康魏碑體" pitchFamily="65" charset="-120"/>
              </a:rPr>
              <a:t>一葉扁舟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渡</a:t>
            </a:r>
            <a:r>
              <a:rPr lang="zh-TW" altLang="zh-TW" sz="3000" dirty="0" smtClean="0">
                <a:latin typeface="Times New Roman" panose="02020603050405020304" pitchFamily="18" charset="0"/>
                <a:ea typeface="華康魏碑體" pitchFamily="65" charset="-120"/>
              </a:rPr>
              <a:t>無</a:t>
            </a:r>
            <a:r>
              <a:rPr lang="zh-TW" altLang="zh-TW" sz="3000" dirty="0">
                <a:latin typeface="Times New Roman" panose="02020603050405020304" pitchFamily="18" charset="0"/>
                <a:ea typeface="華康魏碑體" pitchFamily="65" charset="-120"/>
              </a:rPr>
              <a:t>涯學海</a:t>
            </a:r>
            <a:endParaRPr lang="en-US" altLang="zh-TW" sz="30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zh-TW" altLang="en-US" dirty="0">
                <a:latin typeface="Times New Roman" panose="02020603050405020304" pitchFamily="18" charset="0"/>
                <a:ea typeface="華康魏碑體" pitchFamily="65" charset="-120"/>
              </a:rPr>
              <a:t>需有</a:t>
            </a:r>
            <a:r>
              <a:rPr lang="zh-TW" altLang="en-US" dirty="0" smtClean="0">
                <a:latin typeface="Times New Roman" panose="02020603050405020304" pitchFamily="18" charset="0"/>
                <a:ea typeface="華康魏碑體" pitchFamily="65" charset="-120"/>
              </a:rPr>
              <a:t>方向與方法</a:t>
            </a:r>
            <a:endParaRPr lang="zh-TW" altLang="en-US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4309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7612"/>
            <a:ext cx="9144000" cy="584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3200" dirty="0" smtClean="0">
                <a:latin typeface="Times New Roman" pitchFamily="18" charset="0"/>
                <a:ea typeface="華康魏碑體" pitchFamily="65" charset="-120"/>
              </a:rPr>
              <a:t>成功的電機資訊研究生或研究人員</a:t>
            </a:r>
            <a:r>
              <a:rPr lang="zh-TW" altLang="en-US" sz="3200" dirty="0" smtClean="0"/>
              <a:t>的</a:t>
            </a:r>
            <a:r>
              <a:rPr lang="zh-TW" altLang="en-US" sz="3200" dirty="0"/>
              <a:t>共同特點</a:t>
            </a:r>
            <a:endParaRPr lang="zh-TW" altLang="en-US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07200"/>
            <a:ext cx="9144000" cy="58341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博覽群籍，博學多聞的能力及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習慣</a:t>
            </a:r>
            <a:endParaRPr lang="en-US" altLang="zh-TW" sz="24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隨時不斷吸收日新月異，變化萬千的技術知識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不等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他人整理或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講授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融會貫通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，觸類旁通的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能力及習慣</a:t>
            </a:r>
            <a:endParaRPr lang="en-US" altLang="zh-TW" sz="24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掌握其精神，而不是記住結果或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follow the lines</a:t>
            </a: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聽到、讀到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A,B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會聯想到和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C,D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的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關聯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動手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做：推理論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、實現之、作實驗</a:t>
            </a:r>
            <a:endParaRPr lang="en-US" altLang="zh-TW" sz="24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光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是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讀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和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想是沒用的，只有付諸行動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才會變成自己的學問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學問是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作出來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的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400"/>
              </a:spcBef>
              <a:spcAft>
                <a:spcPts val="4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由執行力演變為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創造力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這些也就是研究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“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靈感</a:t>
            </a:r>
            <a:r>
              <a:rPr lang="en-US" altLang="zh-TW" sz="2400" dirty="0" smtClean="0">
                <a:latin typeface="華康魏碑體" panose="03000709000000000000" pitchFamily="65" charset="-120"/>
                <a:ea typeface="華康魏碑體" panose="03000709000000000000" pitchFamily="65" charset="-120"/>
                <a:cs typeface="Times New Roman" panose="02020603050405020304" pitchFamily="18" charset="0"/>
              </a:rPr>
              <a:t>”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的來源</a:t>
            </a:r>
            <a:endParaRPr lang="en-US" altLang="zh-TW" sz="24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同樣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適用於學生、作研究、工程師、產業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界</a:t>
            </a:r>
            <a:endParaRPr lang="en-US" altLang="zh-TW" sz="24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marL="342900" lvl="1" indent="-342900">
              <a:spcBef>
                <a:spcPts val="400"/>
              </a:spcBef>
              <a:spcAft>
                <a:spcPts val="400"/>
              </a:spcAft>
              <a:buFont typeface="Arial" pitchFamily="34" charset="0"/>
              <a:buChar char="•"/>
            </a:pP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學海無涯，唯勤是岸：勤學是必要而非充分條件</a:t>
            </a:r>
            <a:endParaRPr lang="en-US" altLang="zh-TW" sz="24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006757" y="908720"/>
            <a:ext cx="3467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500"/>
              </a:spcBef>
              <a:spcAft>
                <a:spcPts val="500"/>
              </a:spcAft>
            </a:pP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(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多讀，但有方向不盲目</a:t>
            </a: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)</a:t>
            </a:r>
            <a:endParaRPr lang="en-US" altLang="zh-TW" sz="24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87114" y="2247255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500"/>
              </a:spcBef>
              <a:spcAft>
                <a:spcPts val="500"/>
              </a:spcAft>
            </a:pP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(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多想，但非胡思亂想</a:t>
            </a: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)</a:t>
            </a:r>
            <a:endParaRPr lang="en-US" altLang="zh-TW" sz="24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74375" y="3588256"/>
            <a:ext cx="3159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500"/>
              </a:spcBef>
              <a:spcAft>
                <a:spcPts val="500"/>
              </a:spcAft>
            </a:pP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(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多做，由讀和想引導</a:t>
            </a: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)</a:t>
            </a:r>
            <a:endParaRPr lang="en-US" altLang="zh-TW" sz="24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743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4000" dirty="0">
                <a:ea typeface="華康魏碑體" pitchFamily="65" charset="-120"/>
              </a:rPr>
              <a:t>科技研究</a:t>
            </a:r>
            <a:r>
              <a:rPr lang="zh-TW" altLang="en-US" sz="4000" dirty="0" smtClean="0">
                <a:ea typeface="華康魏碑體" pitchFamily="65" charset="-120"/>
              </a:rPr>
              <a:t>國際化與</a:t>
            </a:r>
            <a:r>
              <a:rPr lang="en-US" altLang="zh-TW" sz="4000" dirty="0" smtClean="0">
                <a:ea typeface="華康魏碑體" pitchFamily="65" charset="-120"/>
              </a:rPr>
              <a:t/>
            </a:r>
            <a:br>
              <a:rPr lang="en-US" altLang="zh-TW" sz="4000" dirty="0" smtClean="0">
                <a:ea typeface="華康魏碑體" pitchFamily="65" charset="-120"/>
              </a:rPr>
            </a:br>
            <a:r>
              <a:rPr lang="en-US" altLang="zh-TW" sz="4000" dirty="0" smtClean="0">
                <a:latin typeface="Times New Roman" pitchFamily="18" charset="0"/>
                <a:ea typeface="華康魏碑體" pitchFamily="65" charset="-120"/>
                <a:cs typeface="Arial" charset="0"/>
              </a:rPr>
              <a:t>IEEE        </a:t>
            </a:r>
            <a:r>
              <a:rPr lang="zh-TW" altLang="en-US" sz="4000" dirty="0" smtClean="0">
                <a:latin typeface="Times New Roman" pitchFamily="18" charset="0"/>
                <a:ea typeface="華康魏碑體" pitchFamily="65" charset="-120"/>
                <a:cs typeface="Arial" charset="0"/>
              </a:rPr>
              <a:t>的台灣</a:t>
            </a:r>
            <a:r>
              <a:rPr lang="zh-TW" altLang="en-US" sz="4000" dirty="0">
                <a:latin typeface="Times New Roman" pitchFamily="18" charset="0"/>
                <a:ea typeface="華康魏碑體" pitchFamily="65" charset="-120"/>
                <a:cs typeface="Arial" charset="0"/>
              </a:rPr>
              <a:t>經驗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4" name="Picture 6" descr="logo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852936"/>
            <a:ext cx="7112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158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1" y="908050"/>
            <a:ext cx="9144000" cy="5806718"/>
          </a:xfrm>
        </p:spPr>
        <p:txBody>
          <a:bodyPr/>
          <a:lstStyle/>
          <a:p>
            <a:pPr marL="177800" indent="-177800">
              <a:spcBef>
                <a:spcPts val="500"/>
              </a:spcBef>
              <a:spcAft>
                <a:spcPts val="500"/>
              </a:spcAft>
            </a:pPr>
            <a:r>
              <a:rPr lang="zh-TW" altLang="en-US" sz="2400" dirty="0">
                <a:ea typeface="華康魏碑體" pitchFamily="65" charset="-120"/>
              </a:rPr>
              <a:t>國際性研究題材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國際學界文化：國際</a:t>
            </a:r>
            <a:r>
              <a:rPr lang="zh-TW" altLang="en-US" sz="2200" dirty="0">
                <a:ea typeface="華康魏碑體" pitchFamily="65" charset="-120"/>
              </a:rPr>
              <a:t>期刊、國際會議上發表論文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國際肯定成果分享是學術研究的基本要件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現成的題材，豐富的參考文獻，明確的方向，照讀國際文獻就可思考</a:t>
            </a:r>
            <a:r>
              <a:rPr lang="zh-TW" altLang="en-US" sz="2200" dirty="0" smtClean="0">
                <a:ea typeface="華康魏碑體" pitchFamily="65" charset="-120"/>
              </a:rPr>
              <a:t>下一步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研究內容和國內環境嚴重脫節</a:t>
            </a:r>
            <a:endParaRPr lang="zh-TW" altLang="en-US" sz="2200" dirty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動員台灣最珍貴的資源只為了在美國期刊發表美國人喜歡的論文？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把台灣最頂尖優秀的人才培養好了送給美國？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台灣的電機系資訊</a:t>
            </a:r>
            <a:r>
              <a:rPr lang="zh-TW" altLang="en-US" sz="2200" dirty="0" smtClean="0">
                <a:ea typeface="華康魏碑體" pitchFamily="65" charset="-120"/>
              </a:rPr>
              <a:t>系理應協助</a:t>
            </a:r>
            <a:r>
              <a:rPr lang="zh-TW" altLang="en-US" sz="2200" dirty="0">
                <a:ea typeface="華康魏碑體" pitchFamily="65" charset="-120"/>
              </a:rPr>
              <a:t>促成台灣電子資訊產業</a:t>
            </a:r>
            <a:r>
              <a:rPr lang="zh-TW" altLang="en-US" sz="2200" dirty="0" smtClean="0">
                <a:ea typeface="華康魏碑體" pitchFamily="65" charset="-120"/>
              </a:rPr>
              <a:t>的發展，</a:t>
            </a:r>
            <a:r>
              <a:rPr lang="zh-TW" altLang="en-US" sz="2200" dirty="0">
                <a:ea typeface="華康魏碑體" pitchFamily="65" charset="-120"/>
              </a:rPr>
              <a:t>而非照顧美國已然健全的電子資訊產業</a:t>
            </a:r>
            <a:r>
              <a:rPr lang="en-US" altLang="zh-TW" sz="2200" dirty="0">
                <a:ea typeface="華康魏碑體" pitchFamily="65" charset="-120"/>
              </a:rPr>
              <a:t>?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建設</a:t>
            </a:r>
            <a:r>
              <a:rPr lang="zh-TW" altLang="en-US" sz="2200" dirty="0">
                <a:ea typeface="華康魏碑體" pitchFamily="65" charset="-120"/>
              </a:rPr>
              <a:t>美國的電機系資訊系的台灣分部？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旅美學人：學術</a:t>
            </a:r>
            <a:r>
              <a:rPr lang="zh-TW" altLang="en-US" sz="2200" dirty="0">
                <a:ea typeface="華康魏碑體" pitchFamily="65" charset="-120"/>
              </a:rPr>
              <a:t>無</a:t>
            </a:r>
            <a:r>
              <a:rPr lang="zh-TW" altLang="en-US" sz="2200" dirty="0" smtClean="0">
                <a:ea typeface="華康魏碑體" pitchFamily="65" charset="-120"/>
              </a:rPr>
              <a:t>國界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學術</a:t>
            </a:r>
            <a:r>
              <a:rPr lang="zh-TW" altLang="en-US" sz="2200" dirty="0">
                <a:ea typeface="華康魏碑體" pitchFamily="65" charset="-120"/>
              </a:rPr>
              <a:t>有國界</a:t>
            </a:r>
            <a:r>
              <a:rPr lang="en-US" altLang="zh-TW" sz="2200" dirty="0" smtClean="0">
                <a:ea typeface="華康魏碑體" pitchFamily="65" charset="-120"/>
              </a:rPr>
              <a:t>…</a:t>
            </a:r>
            <a:r>
              <a:rPr lang="zh-TW" altLang="en-US" dirty="0"/>
              <a:t>？</a:t>
            </a:r>
            <a:endParaRPr lang="en-US" altLang="zh-TW" sz="2200" dirty="0">
              <a:ea typeface="華康魏碑體" pitchFamily="65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dirty="0">
                <a:latin typeface="華康魏碑體" pitchFamily="65" charset="-120"/>
              </a:rPr>
              <a:t>研究主題與</a:t>
            </a:r>
            <a:r>
              <a:rPr lang="zh-TW" altLang="en-US" sz="3200" dirty="0" smtClean="0">
                <a:latin typeface="華康魏碑體" pitchFamily="65" charset="-120"/>
              </a:rPr>
              <a:t>國際化</a:t>
            </a:r>
            <a:r>
              <a:rPr lang="zh-TW" altLang="en-US" sz="3200" dirty="0" smtClean="0"/>
              <a:t> </a:t>
            </a:r>
            <a:r>
              <a:rPr lang="en-US" altLang="zh-TW" sz="3200" dirty="0" smtClean="0"/>
              <a:t>(1/4)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15288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0" dirty="0">
                <a:latin typeface="華康魏碑體" pitchFamily="65" charset="-120"/>
                <a:ea typeface="華康魏碑體" pitchFamily="65" charset="-120"/>
              </a:rPr>
              <a:t>研究主題與</a:t>
            </a:r>
            <a:r>
              <a:rPr lang="zh-TW" altLang="en-US" sz="3200" b="0" dirty="0" smtClean="0">
                <a:latin typeface="華康魏碑體" pitchFamily="65" charset="-120"/>
                <a:ea typeface="華康魏碑體" pitchFamily="65" charset="-120"/>
              </a:rPr>
              <a:t>國際化</a:t>
            </a:r>
            <a:r>
              <a:rPr lang="zh-TW" altLang="en-US" sz="3200" b="0" dirty="0" smtClean="0"/>
              <a:t> </a:t>
            </a:r>
            <a:r>
              <a:rPr lang="en-US" altLang="zh-TW" sz="3200" dirty="0" smtClean="0"/>
              <a:t>(2/4)</a:t>
            </a:r>
            <a:endParaRPr lang="en-US" altLang="zh-TW" sz="3200" b="0" dirty="0"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5339923"/>
          </a:xfrm>
        </p:spPr>
        <p:txBody>
          <a:bodyPr/>
          <a:lstStyle/>
          <a:p>
            <a:pPr marL="177800" indent="-177800">
              <a:spcBef>
                <a:spcPts val="500"/>
              </a:spcBef>
              <a:spcAft>
                <a:spcPts val="500"/>
              </a:spcAft>
            </a:pPr>
            <a:r>
              <a:rPr lang="zh-TW" altLang="en-US" sz="2400" dirty="0">
                <a:ea typeface="華康魏碑體" pitchFamily="65" charset="-120"/>
              </a:rPr>
              <a:t>本土性研究題材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思考台灣遭遇的問題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外國人不替我們研究的問題，空間較大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欠缺背景研究，可信的文獻不足，欠缺基本架構理論及模型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無中生有、白手起家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照套模型即可</a:t>
            </a:r>
            <a:r>
              <a:rPr lang="en-US" altLang="zh-TW" sz="2200" dirty="0">
                <a:ea typeface="華康魏碑體" pitchFamily="65" charset="-120"/>
              </a:rPr>
              <a:t>(“Localization”)</a:t>
            </a:r>
            <a:r>
              <a:rPr lang="zh-TW" altLang="en-US" sz="2200" dirty="0">
                <a:ea typeface="華康魏碑體" pitchFamily="65" charset="-120"/>
              </a:rPr>
              <a:t>？橘逾淮而枳？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國際期刊、國際會議、國際肯定：作得好只是第一步，國際肯定是下一難題？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閉門造車，</a:t>
            </a:r>
            <a:r>
              <a:rPr lang="zh-TW" altLang="en-US" sz="2200" dirty="0" smtClean="0">
                <a:ea typeface="華康魏碑體" pitchFamily="65" charset="-120"/>
              </a:rPr>
              <a:t>坐井觀天不是</a:t>
            </a:r>
            <a:r>
              <a:rPr lang="zh-TW" altLang="en-US" sz="2200" dirty="0">
                <a:ea typeface="華康魏碑體" pitchFamily="65" charset="-120"/>
              </a:rPr>
              <a:t>學術？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en-US" altLang="zh-TW" dirty="0">
                <a:latin typeface="華康魏碑體" panose="03000709000000000000" pitchFamily="65" charset="-120"/>
              </a:rPr>
              <a:t>“</a:t>
            </a:r>
            <a:r>
              <a:rPr lang="zh-TW" altLang="en-US" dirty="0"/>
              <a:t>放諸四海皆準”的方法、模型、理論或分析，全球共通的問題及原理才是研究的主軸</a:t>
            </a:r>
            <a:endParaRPr lang="en-US" altLang="zh-TW" sz="2000" dirty="0">
              <a:cs typeface="Arial" charset="0"/>
            </a:endParaRP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本土</a:t>
            </a:r>
            <a:r>
              <a:rPr lang="zh-TW" altLang="en-US" sz="2200" dirty="0">
                <a:ea typeface="華康魏碑體" pitchFamily="65" charset="-120"/>
              </a:rPr>
              <a:t>題材作為</a:t>
            </a:r>
            <a:r>
              <a:rPr lang="zh-TW" altLang="en-US" sz="2200" dirty="0" smtClean="0">
                <a:ea typeface="華康魏碑體" pitchFamily="65" charset="-120"/>
              </a:rPr>
              <a:t>素材</a:t>
            </a:r>
            <a:endParaRPr lang="zh-TW" altLang="en-US" sz="2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783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0" dirty="0">
                <a:latin typeface="華康魏碑體" pitchFamily="65" charset="-120"/>
                <a:ea typeface="華康魏碑體" pitchFamily="65" charset="-120"/>
              </a:rPr>
              <a:t>研究主題與</a:t>
            </a:r>
            <a:r>
              <a:rPr lang="zh-TW" altLang="en-US" sz="3200" b="0" dirty="0" smtClean="0">
                <a:latin typeface="華康魏碑體" pitchFamily="65" charset="-120"/>
                <a:ea typeface="華康魏碑體" pitchFamily="65" charset="-120"/>
              </a:rPr>
              <a:t>國際化</a:t>
            </a:r>
            <a:r>
              <a:rPr lang="zh-TW" altLang="en-US" sz="3200" b="0" dirty="0" smtClean="0"/>
              <a:t> </a:t>
            </a:r>
            <a:r>
              <a:rPr lang="en-US" altLang="zh-TW" sz="3200" dirty="0" smtClean="0"/>
              <a:t>(3/4)</a:t>
            </a:r>
            <a:endParaRPr lang="en-US" altLang="zh-TW" sz="3200" b="0" dirty="0"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4567917"/>
          </a:xfrm>
        </p:spPr>
        <p:txBody>
          <a:bodyPr/>
          <a:lstStyle/>
          <a:p>
            <a:pPr marL="177800" indent="-177800">
              <a:lnSpc>
                <a:spcPct val="200000"/>
              </a:lnSpc>
              <a:spcBef>
                <a:spcPts val="0"/>
              </a:spcBef>
            </a:pPr>
            <a:r>
              <a:rPr lang="zh-TW" altLang="en-US" sz="2400" dirty="0">
                <a:ea typeface="華康魏碑體" pitchFamily="65" charset="-120"/>
              </a:rPr>
              <a:t>本土學術國際化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國際交流、國際肯定是學術研究的必要條件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本土性</a:t>
            </a:r>
            <a:r>
              <a:rPr lang="zh-TW" altLang="en-US" sz="2200" dirty="0" smtClean="0">
                <a:ea typeface="華康魏碑體" pitchFamily="65" charset="-120"/>
              </a:rPr>
              <a:t>素材、問題及</a:t>
            </a:r>
            <a:r>
              <a:rPr lang="zh-TW" altLang="en-US" sz="2200" dirty="0">
                <a:ea typeface="華康魏碑體" pitchFamily="65" charset="-120"/>
              </a:rPr>
              <a:t>創意必須說服國際學界讓國際</a:t>
            </a:r>
            <a:r>
              <a:rPr lang="zh-TW" altLang="en-US" sz="2200" dirty="0" smtClean="0">
                <a:ea typeface="華康魏碑體" pitchFamily="65" charset="-120"/>
              </a:rPr>
              <a:t>學界接受</a:t>
            </a:r>
            <a:r>
              <a:rPr lang="zh-TW" altLang="en-US" sz="2200" dirty="0">
                <a:ea typeface="華康魏碑體" pitchFamily="65" charset="-120"/>
              </a:rPr>
              <a:t>並受到</a:t>
            </a:r>
            <a:r>
              <a:rPr lang="zh-TW" altLang="en-US" sz="2200" dirty="0" smtClean="0">
                <a:ea typeface="華康魏碑體" pitchFamily="65" charset="-120"/>
              </a:rPr>
              <a:t>肯定</a:t>
            </a:r>
            <a:endParaRPr lang="en-US" altLang="zh-TW" dirty="0"/>
          </a:p>
          <a:p>
            <a:pPr lvl="1">
              <a:spcBef>
                <a:spcPts val="0"/>
              </a:spcBef>
              <a:spcAft>
                <a:spcPts val="400"/>
              </a:spcAft>
              <a:buFont typeface="Times New Roman" pitchFamily="18" charset="0"/>
              <a:buChar char="–"/>
            </a:pPr>
            <a:endParaRPr lang="zh-TW" altLang="en-US" sz="2200" dirty="0">
              <a:ea typeface="華康魏碑體" pitchFamily="65" charset="-120"/>
            </a:endParaRPr>
          </a:p>
          <a:p>
            <a:pPr marL="177800" indent="-177800">
              <a:lnSpc>
                <a:spcPct val="200000"/>
              </a:lnSpc>
              <a:spcBef>
                <a:spcPts val="0"/>
              </a:spcBef>
            </a:pPr>
            <a:r>
              <a:rPr lang="zh-TW" altLang="en-US" sz="2400" dirty="0" smtClean="0">
                <a:ea typeface="華康魏碑體" pitchFamily="65" charset="-120"/>
              </a:rPr>
              <a:t>國際學術本土化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貢獻</a:t>
            </a:r>
            <a:r>
              <a:rPr lang="zh-TW" altLang="en-US" sz="2200" dirty="0">
                <a:ea typeface="華康魏碑體" pitchFamily="65" charset="-120"/>
              </a:rPr>
              <a:t>美國科技美國產業終非我國學術研究的主要目標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任何國際性課題均可思考落實本土在國內落地生根</a:t>
            </a:r>
          </a:p>
          <a:p>
            <a:pPr lvl="1">
              <a:spcBef>
                <a:spcPts val="500"/>
              </a:spcBef>
              <a:spcAft>
                <a:spcPts val="50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西天取經，志在中</a:t>
            </a:r>
            <a:r>
              <a:rPr lang="zh-TW" altLang="en-US" sz="2200" dirty="0" smtClean="0">
                <a:ea typeface="華康魏碑體" pitchFamily="65" charset="-120"/>
              </a:rPr>
              <a:t>土</a:t>
            </a:r>
            <a:endParaRPr lang="en-US" altLang="zh-TW" sz="24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2880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3200" b="0" dirty="0">
                <a:latin typeface="華康魏碑體" pitchFamily="65" charset="-120"/>
                <a:ea typeface="華康魏碑體" pitchFamily="65" charset="-120"/>
              </a:rPr>
              <a:t>研究主題與</a:t>
            </a:r>
            <a:r>
              <a:rPr lang="zh-TW" altLang="en-US" sz="3200" b="0" dirty="0" smtClean="0">
                <a:latin typeface="華康魏碑體" pitchFamily="65" charset="-120"/>
                <a:ea typeface="華康魏碑體" pitchFamily="65" charset="-120"/>
              </a:rPr>
              <a:t>國際化</a:t>
            </a:r>
            <a:r>
              <a:rPr lang="zh-TW" altLang="en-US" sz="3200" b="0" dirty="0" smtClean="0"/>
              <a:t> </a:t>
            </a:r>
            <a:r>
              <a:rPr lang="en-US" altLang="zh-TW" sz="3200" dirty="0" smtClean="0"/>
              <a:t>(4/4)</a:t>
            </a:r>
            <a:endParaRPr lang="en-US" altLang="zh-TW" sz="3200" b="0" dirty="0">
              <a:latin typeface="華康魏碑體" pitchFamily="65" charset="-120"/>
              <a:ea typeface="華康魏碑體" pitchFamily="65" charset="-120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0" y="907200"/>
            <a:ext cx="9144000" cy="4572277"/>
          </a:xfrm>
        </p:spPr>
        <p:txBody>
          <a:bodyPr/>
          <a:lstStyle/>
          <a:p>
            <a:pPr marL="177800" indent="-177800">
              <a:lnSpc>
                <a:spcPct val="150000"/>
              </a:lnSpc>
              <a:spcBef>
                <a:spcPts val="500"/>
              </a:spcBef>
            </a:pPr>
            <a:r>
              <a:rPr lang="zh-TW" altLang="en-US" sz="2400" dirty="0">
                <a:ea typeface="華康魏碑體" pitchFamily="65" charset="-120"/>
              </a:rPr>
              <a:t>近年形勢</a:t>
            </a:r>
          </a:p>
          <a:p>
            <a:pPr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國內電子資訊產業蓬勃發展，但面臨嚴酷的國際競爭，國內外技術條件日趨接近</a:t>
            </a:r>
          </a:p>
          <a:p>
            <a:pPr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跨國產業普遍出現，獲致成功並多方角力</a:t>
            </a:r>
          </a:p>
          <a:p>
            <a:pPr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400" dirty="0">
                <a:latin typeface="華康魏碑體" panose="03000709000000000000" pitchFamily="65" charset="-120"/>
              </a:rPr>
              <a:t>“</a:t>
            </a:r>
            <a:r>
              <a:rPr lang="zh-TW" altLang="en-US" sz="2200" dirty="0" smtClean="0">
                <a:ea typeface="華康魏碑體" pitchFamily="65" charset="-120"/>
              </a:rPr>
              <a:t>全球化</a:t>
            </a:r>
            <a:r>
              <a:rPr lang="zh-TW" altLang="en-US" sz="2200" dirty="0">
                <a:ea typeface="華康魏碑體" pitchFamily="65" charset="-120"/>
              </a:rPr>
              <a:t>”成為全球發展之重要趨勢</a:t>
            </a:r>
          </a:p>
          <a:p>
            <a:pPr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不少本土性問題逐漸變成全球重視的問題</a:t>
            </a:r>
          </a:p>
          <a:p>
            <a:pPr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不少國際性題材在本土環境一樣重要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</a:rPr>
              <a:t>所有知識，技術，產品，產業，問題，方法都是全球性的</a:t>
            </a:r>
          </a:p>
        </p:txBody>
      </p:sp>
    </p:spTree>
    <p:extLst>
      <p:ext uri="{BB962C8B-B14F-4D97-AF65-F5344CB8AC3E}">
        <p14:creationId xmlns:p14="http://schemas.microsoft.com/office/powerpoint/2010/main" val="291984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altLang="zh-TW" sz="3600" b="1" dirty="0">
                <a:latin typeface="Times New Roman" pitchFamily="18" charset="0"/>
              </a:rPr>
              <a:t>IEEE Communications </a:t>
            </a:r>
            <a:r>
              <a:rPr lang="en-US" altLang="zh-TW" sz="3600" b="1" dirty="0" smtClean="0">
                <a:latin typeface="Times New Roman" pitchFamily="18" charset="0"/>
              </a:rPr>
              <a:t>Society</a:t>
            </a:r>
            <a:endParaRPr lang="en-US" altLang="zh-TW" sz="3600" b="1" dirty="0">
              <a:latin typeface="Times New Roman" pitchFamily="18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idx="1"/>
          </p:nvPr>
        </p:nvSpPr>
        <p:spPr>
          <a:xfrm>
            <a:off x="0" y="908720"/>
            <a:ext cx="9144000" cy="5560497"/>
          </a:xfrm>
          <a:noFill/>
          <a:ln/>
        </p:spPr>
        <p:txBody>
          <a:bodyPr/>
          <a:lstStyle/>
          <a:p>
            <a:pPr marL="177800" indent="-177800" defTabSz="895350">
              <a:spcBef>
                <a:spcPts val="400"/>
              </a:spcBef>
            </a:pPr>
            <a:r>
              <a:rPr lang="en-US" altLang="zh-TW" sz="2400" dirty="0"/>
              <a:t>IEEE</a:t>
            </a:r>
            <a:r>
              <a:rPr lang="zh-TW" altLang="en-US" sz="2400" dirty="0"/>
              <a:t>所屬第二大專業</a:t>
            </a:r>
            <a:r>
              <a:rPr lang="en-US" altLang="zh-TW" sz="2400" dirty="0"/>
              <a:t>Society</a:t>
            </a:r>
          </a:p>
          <a:p>
            <a:pPr marL="177800" indent="-177800" defTabSz="895350">
              <a:spcBef>
                <a:spcPts val="400"/>
              </a:spcBef>
            </a:pPr>
            <a:endParaRPr lang="en-US" altLang="zh-TW" sz="2400" dirty="0"/>
          </a:p>
          <a:p>
            <a:pPr marL="177800" indent="-177800" defTabSz="895350">
              <a:spcBef>
                <a:spcPts val="400"/>
              </a:spcBef>
            </a:pPr>
            <a:r>
              <a:rPr lang="zh-TW" altLang="en-US" sz="2400" dirty="0"/>
              <a:t>個人角色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/>
              <a:t>Asia-Pacific Regional Chair, 1994-95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smtClean="0"/>
              <a:t>Member-at-Large, Board </a:t>
            </a:r>
            <a:r>
              <a:rPr lang="en-US" altLang="zh-TW" sz="2200" dirty="0"/>
              <a:t>of Governors, 1994-95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/>
              <a:t>Vice President for International Affairs, 1996-97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/>
              <a:t>Awards Committee Chair, 1998-99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/>
              <a:t>Technical Program Chair, </a:t>
            </a:r>
            <a:r>
              <a:rPr lang="en-US" altLang="zh-TW" sz="2200" dirty="0" err="1"/>
              <a:t>Globecom</a:t>
            </a:r>
            <a:r>
              <a:rPr lang="en-US" altLang="zh-TW" sz="2200" dirty="0"/>
              <a:t> 2002, </a:t>
            </a:r>
            <a:r>
              <a:rPr lang="en-US" altLang="zh-TW" sz="2200" dirty="0" smtClean="0"/>
              <a:t>1998-2002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學術性服務</a:t>
            </a:r>
            <a:endParaRPr lang="en-US" altLang="zh-TW" sz="2200" dirty="0"/>
          </a:p>
          <a:p>
            <a:pPr marL="177800" indent="-177800" defTabSz="895350">
              <a:spcBef>
                <a:spcPts val="400"/>
              </a:spcBef>
              <a:buFontTx/>
              <a:buNone/>
            </a:pPr>
            <a:endParaRPr lang="en-US" altLang="zh-TW" sz="1800" b="1" dirty="0"/>
          </a:p>
          <a:p>
            <a:pPr marL="177800" indent="-177800" defTabSz="895350">
              <a:spcBef>
                <a:spcPts val="400"/>
              </a:spcBef>
            </a:pPr>
            <a:r>
              <a:rPr lang="zh-TW" altLang="en-US" sz="2400" dirty="0"/>
              <a:t>國際會議到台北來舉辦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/>
              <a:t>ISPACS 1992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/>
              <a:t>PIMRC 1996</a:t>
            </a:r>
          </a:p>
          <a:p>
            <a:pPr lvl="1" defTabSz="895350"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err="1"/>
              <a:t>Globecom</a:t>
            </a:r>
            <a:r>
              <a:rPr lang="en-US" altLang="zh-TW" sz="2200" dirty="0"/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191727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 algn="l"/>
            <a:r>
              <a:rPr lang="en-US" altLang="zh-TW" sz="3600" b="1" dirty="0">
                <a:latin typeface="Times New Roman" pitchFamily="18" charset="0"/>
              </a:rPr>
              <a:t>IEEE Communications </a:t>
            </a:r>
            <a:r>
              <a:rPr lang="en-US" altLang="zh-TW" sz="3600" b="1" dirty="0" smtClean="0">
                <a:latin typeface="Times New Roman" pitchFamily="18" charset="0"/>
              </a:rPr>
              <a:t>Society</a:t>
            </a:r>
            <a:endParaRPr lang="en-US" altLang="zh-TW" sz="3600" b="1" dirty="0">
              <a:latin typeface="Times New Roman" pitchFamily="18" charset="0"/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17" y="906463"/>
            <a:ext cx="7688365" cy="5761037"/>
          </a:xfrm>
        </p:spPr>
      </p:pic>
    </p:spTree>
    <p:extLst>
      <p:ext uri="{BB962C8B-B14F-4D97-AF65-F5344CB8AC3E}">
        <p14:creationId xmlns:p14="http://schemas.microsoft.com/office/powerpoint/2010/main" val="275439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084"/>
            <a:ext cx="9144000" cy="781752"/>
          </a:xfrm>
        </p:spPr>
        <p:txBody>
          <a:bodyPr anchor="ctr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TW" sz="2800" b="1" dirty="0">
                <a:latin typeface="Times New Roman" pitchFamily="18" charset="0"/>
                <a:ea typeface="華康魏碑體" pitchFamily="65" charset="-120"/>
              </a:rPr>
              <a:t>Award Presentation at </a:t>
            </a:r>
            <a:r>
              <a:rPr lang="en-US" altLang="zh-TW" sz="2800" b="1" dirty="0" err="1">
                <a:latin typeface="Times New Roman" pitchFamily="18" charset="0"/>
                <a:ea typeface="華康魏碑體" pitchFamily="65" charset="-120"/>
              </a:rPr>
              <a:t>Globecom</a:t>
            </a:r>
            <a:r>
              <a:rPr lang="en-US" altLang="zh-TW" sz="2800" b="1" dirty="0">
                <a:latin typeface="Times New Roman" pitchFamily="18" charset="0"/>
                <a:ea typeface="華康魏碑體" pitchFamily="65" charset="-120"/>
              </a:rPr>
              <a:t> 1999 (Rio de Janeiro, Brazil)</a:t>
            </a:r>
          </a:p>
        </p:txBody>
      </p:sp>
      <p:pic>
        <p:nvPicPr>
          <p:cNvPr id="39940" name="Picture 4" descr="Globecom 2002老師照片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5263" y="979760"/>
            <a:ext cx="3767137" cy="5689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0" y="850900"/>
            <a:ext cx="9144000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179512" y="1268760"/>
            <a:ext cx="4032448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6400" lvl="0" indent="-176400" fontAlgn="base">
              <a:spcBef>
                <a:spcPts val="300"/>
              </a:spcBef>
              <a:buFont typeface="Arial" pitchFamily="34" charset="0"/>
              <a:buChar char="•"/>
            </a:pP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</a:rPr>
              <a:t>以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  <a:cs typeface="Times New Roman" panose="02020603050405020304" pitchFamily="18" charset="0"/>
              </a:rPr>
              <a:t>Awards Committee Chair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  <a:cs typeface="Times New Roman" panose="02020603050405020304" pitchFamily="18" charset="0"/>
              </a:rPr>
              <a:t>身份在年度大會頒發年度論文獎 </a:t>
            </a:r>
            <a:r>
              <a:rPr lang="en-US" altLang="zh-TW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  <a:cs typeface="Times New Roman" panose="02020603050405020304" pitchFamily="18" charset="0"/>
              </a:rPr>
              <a:t>(Best Papers)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  <a:cs typeface="Times New Roman" panose="02020603050405020304" pitchFamily="18" charset="0"/>
              </a:rPr>
              <a:t>、</a:t>
            </a:r>
            <a:r>
              <a:rPr lang="zh-TW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  <a:cs typeface="Times New Roman" panose="02020603050405020304" pitchFamily="18" charset="0"/>
              </a:rPr>
              <a:t>學術</a:t>
            </a:r>
            <a:r>
              <a:rPr lang="zh-TW" alt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華康魏碑體" pitchFamily="65" charset="-120"/>
                <a:cs typeface="Times New Roman" panose="02020603050405020304" pitchFamily="18" charset="0"/>
              </a:rPr>
              <a:t>獎、服務獎、終身成就獎</a:t>
            </a:r>
            <a:endParaRPr lang="zh-TW" altLang="en-US" sz="2400" dirty="0">
              <a:solidFill>
                <a:prstClr val="black"/>
              </a:solidFill>
              <a:latin typeface="Times New Roman" panose="02020603050405020304" pitchFamily="18" charset="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4250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  <a:ln/>
        </p:spPr>
        <p:txBody>
          <a:bodyPr lIns="91432" tIns="45716" rIns="91432" bIns="45716" anchor="ctr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Global Telecommunications Conference(</a:t>
            </a:r>
            <a:r>
              <a:rPr lang="en-US" altLang="zh-TW" sz="2800" b="1" dirty="0" err="1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Globecom</a:t>
            </a: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) 2002 , Taipei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7200"/>
            <a:ext cx="9144000" cy="5534840"/>
          </a:xfrm>
          <a:noFill/>
          <a:ln/>
        </p:spPr>
        <p:txBody>
          <a:bodyPr lIns="91432" tIns="45716" rIns="91432" bIns="45716"/>
          <a:lstStyle/>
          <a:p>
            <a:pPr marL="190500" indent="-190500">
              <a:lnSpc>
                <a:spcPct val="90000"/>
              </a:lnSpc>
              <a:spcBef>
                <a:spcPct val="30000"/>
              </a:spcBef>
              <a:tabLst>
                <a:tab pos="190500" algn="l"/>
                <a:tab pos="288925" algn="l"/>
              </a:tabLst>
            </a:pPr>
            <a:r>
              <a:rPr lang="en-US" altLang="zh-TW" sz="2200" dirty="0">
                <a:ea typeface="華康魏碑體" pitchFamily="65" charset="-120"/>
              </a:rPr>
              <a:t>International Conference on Communications(ICC)</a:t>
            </a:r>
            <a:r>
              <a:rPr lang="zh-TW" altLang="en-US" sz="2200" dirty="0">
                <a:ea typeface="華康魏碑體" pitchFamily="65" charset="-120"/>
              </a:rPr>
              <a:t>與</a:t>
            </a:r>
            <a:r>
              <a:rPr lang="en-US" altLang="zh-TW" sz="2200" dirty="0" err="1">
                <a:ea typeface="華康魏碑體" pitchFamily="65" charset="-120"/>
              </a:rPr>
              <a:t>Globecom</a:t>
            </a:r>
            <a:r>
              <a:rPr lang="zh-TW" altLang="en-US" sz="2200" dirty="0">
                <a:ea typeface="華康魏碑體" pitchFamily="65" charset="-120"/>
              </a:rPr>
              <a:t>為</a:t>
            </a:r>
            <a:r>
              <a:rPr lang="en-US" altLang="zh-TW" sz="2200" dirty="0">
                <a:ea typeface="華康魏碑體" pitchFamily="65" charset="-120"/>
              </a:rPr>
              <a:t>IEEE Communications Society</a:t>
            </a:r>
            <a:r>
              <a:rPr lang="zh-TW" altLang="en-US" sz="2200" dirty="0">
                <a:ea typeface="華康魏碑體" pitchFamily="65" charset="-120"/>
              </a:rPr>
              <a:t>的兩個涵蓋所有電信領域的年度</a:t>
            </a:r>
            <a:r>
              <a:rPr lang="en-US" altLang="zh-TW" sz="2200" dirty="0">
                <a:ea typeface="華康魏碑體" pitchFamily="65" charset="-120"/>
              </a:rPr>
              <a:t>Flagship Conferences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 smtClean="0">
                <a:ea typeface="華康魏碑體" pitchFamily="65" charset="-120"/>
              </a:rPr>
              <a:t>亞洲</a:t>
            </a:r>
            <a:r>
              <a:rPr lang="zh-TW" altLang="en-US" sz="2000" dirty="0">
                <a:ea typeface="華康魏碑體" pitchFamily="65" charset="-120"/>
              </a:rPr>
              <a:t>到</a:t>
            </a:r>
            <a:r>
              <a:rPr lang="en-US" altLang="zh-TW" sz="2000" dirty="0">
                <a:ea typeface="華康魏碑體" pitchFamily="65" charset="-120"/>
              </a:rPr>
              <a:t>2002</a:t>
            </a:r>
            <a:r>
              <a:rPr lang="zh-TW" altLang="en-US" sz="2000" dirty="0">
                <a:ea typeface="華康魏碑體" pitchFamily="65" charset="-120"/>
              </a:rPr>
              <a:t>為止主辦過的城市只有東京，新加坡和台北</a:t>
            </a:r>
          </a:p>
          <a:p>
            <a:pPr marL="190500" indent="-190500">
              <a:lnSpc>
                <a:spcPct val="90000"/>
              </a:lnSpc>
              <a:spcBef>
                <a:spcPct val="30000"/>
              </a:spcBef>
              <a:tabLst>
                <a:tab pos="190500" algn="l"/>
                <a:tab pos="288925" algn="l"/>
              </a:tabLst>
            </a:pPr>
            <a:r>
              <a:rPr lang="en-US" altLang="zh-TW" sz="2200" dirty="0">
                <a:ea typeface="華康魏碑體" pitchFamily="65" charset="-120"/>
              </a:rPr>
              <a:t>IEEE Communications Society</a:t>
            </a:r>
            <a:r>
              <a:rPr lang="zh-TW" altLang="en-US" sz="2200" dirty="0">
                <a:ea typeface="華康魏碑體" pitchFamily="65" charset="-120"/>
              </a:rPr>
              <a:t>所有行政性會議同時在</a:t>
            </a:r>
            <a:r>
              <a:rPr lang="en-US" altLang="zh-TW" sz="2200" dirty="0">
                <a:ea typeface="華康魏碑體" pitchFamily="65" charset="-120"/>
              </a:rPr>
              <a:t>ICC/</a:t>
            </a:r>
            <a:r>
              <a:rPr lang="en-US" altLang="zh-TW" sz="2200" dirty="0" err="1">
                <a:ea typeface="華康魏碑體" pitchFamily="65" charset="-120"/>
              </a:rPr>
              <a:t>Globecom</a:t>
            </a:r>
            <a:r>
              <a:rPr lang="zh-TW" altLang="en-US" sz="2200" dirty="0">
                <a:ea typeface="華康魏碑體" pitchFamily="65" charset="-120"/>
              </a:rPr>
              <a:t>召開，故所有現任主管及核心人物均與會</a:t>
            </a:r>
            <a:r>
              <a:rPr lang="en-US" altLang="zh-TW" sz="2200" dirty="0">
                <a:ea typeface="華康魏碑體" pitchFamily="65" charset="-120"/>
              </a:rPr>
              <a:t>: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>
                <a:ea typeface="華康魏碑體" pitchFamily="65" charset="-120"/>
              </a:rPr>
              <a:t>President</a:t>
            </a:r>
            <a:r>
              <a:rPr lang="zh-TW" altLang="en-US" sz="2000" dirty="0">
                <a:ea typeface="華康魏碑體" pitchFamily="65" charset="-120"/>
              </a:rPr>
              <a:t>主持的</a:t>
            </a:r>
            <a:r>
              <a:rPr lang="en-US" altLang="zh-TW" sz="2000" dirty="0">
                <a:ea typeface="華康魏碑體" pitchFamily="65" charset="-120"/>
              </a:rPr>
              <a:t>Board of Governors Meeting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>
                <a:ea typeface="華康魏碑體" pitchFamily="65" charset="-120"/>
              </a:rPr>
              <a:t>Vice President for Technical Affairs</a:t>
            </a:r>
            <a:r>
              <a:rPr lang="zh-TW" altLang="en-US" sz="2000" dirty="0">
                <a:ea typeface="華康魏碑體" pitchFamily="65" charset="-120"/>
              </a:rPr>
              <a:t>主持的</a:t>
            </a:r>
            <a:r>
              <a:rPr lang="en-US" altLang="zh-TW" sz="2000" dirty="0">
                <a:ea typeface="華康魏碑體" pitchFamily="65" charset="-120"/>
              </a:rPr>
              <a:t>Technical Affairs Council Meeting 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>
                <a:ea typeface="華康魏碑體" pitchFamily="65" charset="-120"/>
              </a:rPr>
              <a:t>Director of Journals</a:t>
            </a:r>
            <a:r>
              <a:rPr lang="zh-TW" altLang="en-US" sz="2000" dirty="0">
                <a:ea typeface="華康魏碑體" pitchFamily="65" charset="-120"/>
              </a:rPr>
              <a:t>主持的</a:t>
            </a:r>
            <a:r>
              <a:rPr lang="en-US" altLang="zh-TW" sz="2000" dirty="0">
                <a:ea typeface="華康魏碑體" pitchFamily="65" charset="-120"/>
              </a:rPr>
              <a:t>Journal Publications Board Meeting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>
                <a:ea typeface="華康魏碑體" pitchFamily="65" charset="-120"/>
              </a:rPr>
              <a:t>Editors-in-Chief</a:t>
            </a:r>
            <a:r>
              <a:rPr lang="zh-TW" altLang="en-US" sz="2000" dirty="0">
                <a:ea typeface="華康魏碑體" pitchFamily="65" charset="-120"/>
              </a:rPr>
              <a:t>及</a:t>
            </a:r>
            <a:r>
              <a:rPr lang="en-US" altLang="zh-TW" sz="2000" dirty="0">
                <a:ea typeface="華康魏碑體" pitchFamily="65" charset="-120"/>
              </a:rPr>
              <a:t>Technical Committee Chairs</a:t>
            </a:r>
            <a:r>
              <a:rPr lang="zh-TW" altLang="en-US" sz="2000" dirty="0">
                <a:ea typeface="華康魏碑體" pitchFamily="65" charset="-120"/>
              </a:rPr>
              <a:t>主持的相關會議 </a:t>
            </a:r>
          </a:p>
          <a:p>
            <a:pPr marL="190500" indent="-190500">
              <a:lnSpc>
                <a:spcPct val="90000"/>
              </a:lnSpc>
              <a:spcBef>
                <a:spcPct val="30000"/>
              </a:spcBef>
              <a:buSzPct val="80000"/>
              <a:tabLst>
                <a:tab pos="190500" algn="l"/>
                <a:tab pos="288925" algn="l"/>
              </a:tabLst>
            </a:pPr>
            <a:r>
              <a:rPr lang="zh-TW" altLang="en-US" sz="2200" dirty="0">
                <a:ea typeface="華康魏碑體" pitchFamily="65" charset="-120"/>
              </a:rPr>
              <a:t>學界、工業界各領域，各地區重要領袖人物幾乎到齊</a:t>
            </a:r>
          </a:p>
          <a:p>
            <a:pPr marL="190500" indent="-190500">
              <a:lnSpc>
                <a:spcPct val="90000"/>
              </a:lnSpc>
              <a:spcBef>
                <a:spcPct val="30000"/>
              </a:spcBef>
              <a:buSzPct val="80000"/>
              <a:tabLst>
                <a:tab pos="190500" algn="l"/>
                <a:tab pos="288925" algn="l"/>
              </a:tabLst>
            </a:pPr>
            <a:r>
              <a:rPr lang="en-US" altLang="zh-TW" sz="2200" dirty="0">
                <a:ea typeface="華康魏碑體" pitchFamily="65" charset="-120"/>
              </a:rPr>
              <a:t>2002</a:t>
            </a:r>
            <a:r>
              <a:rPr lang="zh-TW" altLang="en-US" sz="2200" dirty="0">
                <a:ea typeface="華康魏碑體" pitchFamily="65" charset="-120"/>
              </a:rPr>
              <a:t>年為</a:t>
            </a:r>
            <a:r>
              <a:rPr lang="en-US" altLang="zh-TW" sz="2200" dirty="0">
                <a:ea typeface="華康魏碑體" pitchFamily="65" charset="-120"/>
              </a:rPr>
              <a:t>IEEE Communications Society 50</a:t>
            </a:r>
            <a:r>
              <a:rPr lang="zh-TW" altLang="en-US" sz="2200" dirty="0">
                <a:ea typeface="華康魏碑體" pitchFamily="65" charset="-120"/>
              </a:rPr>
              <a:t>週年，特以</a:t>
            </a:r>
            <a:r>
              <a:rPr lang="en-US" altLang="zh-TW" sz="2200" dirty="0">
                <a:ea typeface="華康魏碑體" pitchFamily="65" charset="-120"/>
              </a:rPr>
              <a:t>ICC 2002(</a:t>
            </a:r>
            <a:r>
              <a:rPr lang="zh-TW" altLang="en-US" sz="2200" dirty="0">
                <a:ea typeface="華康魏碑體" pitchFamily="65" charset="-120"/>
              </a:rPr>
              <a:t>紐約，</a:t>
            </a:r>
            <a:r>
              <a:rPr lang="en-US" altLang="zh-TW" sz="2200" dirty="0">
                <a:ea typeface="華康魏碑體" pitchFamily="65" charset="-120"/>
              </a:rPr>
              <a:t>IEEE</a:t>
            </a:r>
            <a:r>
              <a:rPr lang="zh-TW" altLang="en-US" sz="2200" dirty="0">
                <a:ea typeface="華康魏碑體" pitchFamily="65" charset="-120"/>
              </a:rPr>
              <a:t>總部</a:t>
            </a:r>
            <a:r>
              <a:rPr lang="en-US" altLang="zh-TW" sz="2200" dirty="0">
                <a:ea typeface="華康魏碑體" pitchFamily="65" charset="-120"/>
              </a:rPr>
              <a:t>)</a:t>
            </a:r>
            <a:r>
              <a:rPr lang="zh-TW" altLang="en-US" sz="2200" dirty="0">
                <a:ea typeface="華康魏碑體" pitchFamily="65" charset="-120"/>
              </a:rPr>
              <a:t>及</a:t>
            </a:r>
            <a:r>
              <a:rPr lang="en-US" altLang="zh-TW" sz="2200" dirty="0" err="1">
                <a:ea typeface="華康魏碑體" pitchFamily="65" charset="-120"/>
              </a:rPr>
              <a:t>Globecom</a:t>
            </a:r>
            <a:r>
              <a:rPr lang="en-US" altLang="zh-TW" sz="2200" dirty="0">
                <a:ea typeface="華康魏碑體" pitchFamily="65" charset="-120"/>
              </a:rPr>
              <a:t> 2002(</a:t>
            </a:r>
            <a:r>
              <a:rPr lang="zh-TW" altLang="en-US" sz="2200" dirty="0">
                <a:ea typeface="華康魏碑體" pitchFamily="65" charset="-120"/>
              </a:rPr>
              <a:t>台北，紐約的地球的對面</a:t>
            </a:r>
            <a:r>
              <a:rPr lang="en-US" altLang="zh-TW" sz="2200" dirty="0">
                <a:ea typeface="華康魏碑體" pitchFamily="65" charset="-120"/>
              </a:rPr>
              <a:t>)</a:t>
            </a:r>
            <a:r>
              <a:rPr lang="zh-TW" altLang="en-US" sz="2200" dirty="0">
                <a:ea typeface="華康魏碑體" pitchFamily="65" charset="-120"/>
              </a:rPr>
              <a:t>作為五十週年慶會場，以彰顯其全球性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>
                <a:ea typeface="華康魏碑體" pitchFamily="65" charset="-120"/>
              </a:rPr>
              <a:t>50</a:t>
            </a:r>
            <a:r>
              <a:rPr lang="zh-TW" altLang="en-US" sz="2000" dirty="0">
                <a:ea typeface="華康魏碑體" pitchFamily="65" charset="-120"/>
              </a:rPr>
              <a:t>週年慶</a:t>
            </a:r>
            <a:r>
              <a:rPr lang="en-US" altLang="zh-TW" sz="2000" dirty="0">
                <a:ea typeface="華康魏碑體" pitchFamily="65" charset="-120"/>
              </a:rPr>
              <a:t>50</a:t>
            </a:r>
            <a:r>
              <a:rPr lang="zh-TW" altLang="en-US" sz="2000" dirty="0">
                <a:ea typeface="華康魏碑體" pitchFamily="65" charset="-120"/>
              </a:rPr>
              <a:t>年才有一次，除</a:t>
            </a:r>
            <a:r>
              <a:rPr lang="en-US" altLang="zh-TW" sz="2000" dirty="0">
                <a:ea typeface="華康魏碑體" pitchFamily="65" charset="-120"/>
              </a:rPr>
              <a:t>IEEE</a:t>
            </a:r>
            <a:r>
              <a:rPr lang="zh-TW" altLang="en-US" sz="2000" dirty="0">
                <a:ea typeface="華康魏碑體" pitchFamily="65" charset="-120"/>
              </a:rPr>
              <a:t>總部所在地紐約以外，台北是唯一有機會主辦的城市 </a:t>
            </a:r>
          </a:p>
          <a:p>
            <a:pPr lvl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>
                <a:ea typeface="華康魏碑體" pitchFamily="65" charset="-120"/>
              </a:rPr>
              <a:t>會在競爭中獲勝是多年累積的</a:t>
            </a:r>
            <a:r>
              <a:rPr lang="zh-TW" altLang="en-US" sz="2000" dirty="0" smtClean="0">
                <a:ea typeface="華康魏碑體" pitchFamily="65" charset="-120"/>
              </a:rPr>
              <a:t>成果</a:t>
            </a:r>
            <a:endParaRPr lang="zh-TW" altLang="en-US" sz="20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70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3200" dirty="0" smtClean="0">
                <a:ea typeface="華康魏碑體" pitchFamily="65" charset="-120"/>
              </a:rPr>
              <a:t>大綱</a:t>
            </a:r>
            <a:endParaRPr lang="zh-TW" altLang="en-US" sz="3200" dirty="0">
              <a:ea typeface="華康魏碑體" pitchFamily="65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07200"/>
            <a:ext cx="8964613" cy="46628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endParaRPr lang="en-US" altLang="zh-TW" sz="18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個人</a:t>
            </a:r>
            <a:r>
              <a:rPr lang="zh-TW" altLang="en-US" sz="3000" dirty="0">
                <a:latin typeface="Times New Roman" panose="02020603050405020304" pitchFamily="18" charset="0"/>
                <a:ea typeface="華康魏碑體" pitchFamily="65" charset="-120"/>
              </a:rPr>
              <a:t>讀書研究歷程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回顧</a:t>
            </a:r>
            <a:endParaRPr lang="en-US" altLang="zh-TW" sz="30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000" dirty="0">
                <a:latin typeface="Times New Roman" panose="02020603050405020304" pitchFamily="18" charset="0"/>
                <a:ea typeface="華康魏碑體" pitchFamily="65" charset="-120"/>
              </a:rPr>
              <a:t>學生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時期對</a:t>
            </a:r>
            <a:r>
              <a:rPr lang="zh-TW" altLang="en-US" sz="3000" dirty="0">
                <a:latin typeface="Times New Roman" panose="02020603050405020304" pitchFamily="18" charset="0"/>
                <a:ea typeface="華康魏碑體" pitchFamily="65" charset="-120"/>
              </a:rPr>
              <a:t>日後發展有重大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影響的若干事</a:t>
            </a:r>
            <a:endParaRPr lang="en-US" altLang="zh-TW" sz="30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000" dirty="0">
                <a:latin typeface="Times New Roman" panose="02020603050405020304" pitchFamily="18" charset="0"/>
                <a:ea typeface="華康魏碑體" pitchFamily="65" charset="-120"/>
              </a:rPr>
              <a:t>專攻領域的選擇與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調整</a:t>
            </a:r>
            <a:endParaRPr lang="en-US" altLang="zh-TW" sz="30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000" dirty="0">
                <a:latin typeface="Times New Roman" panose="02020603050405020304" pitchFamily="18" charset="0"/>
                <a:ea typeface="華康魏碑體" pitchFamily="65" charset="-120"/>
              </a:rPr>
              <a:t>電機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資訊領域學生在校求學的挑戰與省思</a:t>
            </a:r>
            <a:endParaRPr lang="en-US" altLang="zh-TW" sz="30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000" dirty="0">
                <a:latin typeface="Times New Roman" panose="02020603050405020304" pitchFamily="18" charset="0"/>
                <a:ea typeface="華康魏碑體" pitchFamily="65" charset="-120"/>
              </a:rPr>
              <a:t>科技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研究國際化與</a:t>
            </a:r>
            <a:r>
              <a:rPr lang="en-US" altLang="zh-TW" sz="3000" dirty="0" smtClean="0">
                <a:latin typeface="Times New Roman" panose="02020603050405020304" pitchFamily="18" charset="0"/>
                <a:ea typeface="華康魏碑體" pitchFamily="65" charset="-120"/>
              </a:rPr>
              <a:t>IEEE</a:t>
            </a: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的台灣經驗</a:t>
            </a:r>
            <a:endParaRPr lang="en-US" altLang="zh-TW" sz="30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zh-TW" altLang="en-US" sz="3000" dirty="0" smtClean="0">
                <a:latin typeface="Times New Roman" panose="02020603050405020304" pitchFamily="18" charset="0"/>
                <a:ea typeface="華康魏碑體" pitchFamily="65" charset="-120"/>
              </a:rPr>
              <a:t>結語</a:t>
            </a:r>
            <a:endParaRPr lang="zh-TW" altLang="en-US" sz="30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7396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95338"/>
          </a:xfrm>
          <a:ln/>
        </p:spPr>
        <p:txBody>
          <a:bodyPr lIns="91432" tIns="45716" rIns="91432" bIns="45716" anchor="ctr" anchorCtr="0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Global Telecommunications Conference(</a:t>
            </a:r>
            <a:r>
              <a:rPr lang="en-US" altLang="zh-TW" sz="2800" b="1" dirty="0" err="1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Globecom</a:t>
            </a: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) 2002, Taipei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7200"/>
            <a:ext cx="9144000" cy="5870445"/>
          </a:xfrm>
          <a:noFill/>
          <a:ln/>
        </p:spPr>
        <p:txBody>
          <a:bodyPr lIns="91432" tIns="45716" rIns="91432" bIns="45716">
            <a:spAutoFit/>
          </a:bodyPr>
          <a:lstStyle/>
          <a:p>
            <a:pPr marL="190500" indent="-190500">
              <a:lnSpc>
                <a:spcPct val="78000"/>
              </a:lnSpc>
              <a:spcBef>
                <a:spcPct val="30000"/>
              </a:spcBef>
              <a:tabLst>
                <a:tab pos="190500" algn="l"/>
                <a:tab pos="288925" algn="l"/>
              </a:tabLst>
            </a:pPr>
            <a:r>
              <a:rPr lang="en-US" altLang="zh-TW" sz="2200" dirty="0">
                <a:ea typeface="華康魏碑體" pitchFamily="65" charset="-120"/>
              </a:rPr>
              <a:t>Special Session Celebrating 50-th Anniversary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 smtClean="0">
                <a:ea typeface="華康魏碑體" pitchFamily="65" charset="-120"/>
              </a:rPr>
              <a:t>主題</a:t>
            </a:r>
            <a:r>
              <a:rPr lang="zh-TW" altLang="en-US" sz="2000" dirty="0">
                <a:ea typeface="華康魏碑體" pitchFamily="65" charset="-120"/>
              </a:rPr>
              <a:t>：電信世界的前瞻</a:t>
            </a:r>
            <a:r>
              <a:rPr lang="en-US" altLang="zh-TW" sz="2000" dirty="0">
                <a:ea typeface="華康魏碑體" pitchFamily="65" charset="-120"/>
              </a:rPr>
              <a:t>(Over the Horizon-What’s ahead and What’s challenging?)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 smtClean="0">
                <a:ea typeface="華康魏碑體" pitchFamily="65" charset="-120"/>
              </a:rPr>
              <a:t>主講</a:t>
            </a:r>
            <a:r>
              <a:rPr lang="zh-TW" altLang="en-US" sz="2000" dirty="0">
                <a:ea typeface="華康魏碑體" pitchFamily="65" charset="-120"/>
              </a:rPr>
              <a:t>人</a:t>
            </a:r>
            <a:r>
              <a:rPr lang="en-US" altLang="zh-TW" sz="2000" dirty="0">
                <a:ea typeface="華康魏碑體" pitchFamily="65" charset="-120"/>
              </a:rPr>
              <a:t>(Keynote Speakers)</a:t>
            </a:r>
          </a:p>
          <a:p>
            <a:pPr marL="792000" lvl="1" indent="0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190500" algn="l"/>
                <a:tab pos="288925" algn="l"/>
              </a:tabLst>
            </a:pPr>
            <a:r>
              <a:rPr lang="en-US" altLang="zh-TW" sz="2000" dirty="0" smtClean="0">
                <a:ea typeface="華康魏碑體" pitchFamily="65" charset="-120"/>
              </a:rPr>
              <a:t>Norman </a:t>
            </a:r>
            <a:r>
              <a:rPr lang="en-US" altLang="zh-TW" sz="2000" dirty="0">
                <a:ea typeface="華康魏碑體" pitchFamily="65" charset="-120"/>
              </a:rPr>
              <a:t>Abramson(ALOHA</a:t>
            </a:r>
            <a:r>
              <a:rPr lang="zh-TW" altLang="en-US" sz="2000" dirty="0">
                <a:ea typeface="華康魏碑體" pitchFamily="65" charset="-120"/>
              </a:rPr>
              <a:t>原始發明人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Charles Kao(</a:t>
            </a:r>
            <a:r>
              <a:rPr lang="zh-TW" altLang="en-US" sz="2000" dirty="0">
                <a:ea typeface="華康魏碑體" pitchFamily="65" charset="-120"/>
              </a:rPr>
              <a:t>光纖之父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 smtClean="0">
                <a:ea typeface="華康魏碑體" pitchFamily="65" charset="-120"/>
              </a:rPr>
              <a:t>、</a:t>
            </a:r>
            <a:r>
              <a:rPr lang="en-US" altLang="zh-TW" sz="2000" dirty="0" smtClean="0">
                <a:ea typeface="華康魏碑體" pitchFamily="65" charset="-120"/>
              </a:rPr>
              <a:t>Gottfried </a:t>
            </a:r>
            <a:r>
              <a:rPr lang="en-US" altLang="zh-TW" sz="2000" dirty="0" err="1" smtClean="0">
                <a:ea typeface="華康魏碑體" pitchFamily="65" charset="-120"/>
              </a:rPr>
              <a:t>Ungerboeck</a:t>
            </a:r>
            <a:r>
              <a:rPr lang="en-US" altLang="zh-TW" sz="2000" dirty="0" smtClean="0">
                <a:ea typeface="華康魏碑體" pitchFamily="65" charset="-120"/>
              </a:rPr>
              <a:t>(Trellis-Coded </a:t>
            </a:r>
            <a:r>
              <a:rPr lang="en-US" altLang="zh-TW" sz="2000" dirty="0">
                <a:ea typeface="華康魏碑體" pitchFamily="65" charset="-120"/>
              </a:rPr>
              <a:t>Modulation</a:t>
            </a:r>
            <a:r>
              <a:rPr lang="zh-TW" altLang="en-US" sz="2000" dirty="0">
                <a:ea typeface="華康魏碑體" pitchFamily="65" charset="-120"/>
              </a:rPr>
              <a:t>原始發明人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William Lindsey(</a:t>
            </a:r>
            <a:r>
              <a:rPr lang="zh-TW" altLang="en-US" sz="2000" dirty="0">
                <a:ea typeface="華康魏碑體" pitchFamily="65" charset="-120"/>
              </a:rPr>
              <a:t>諸多傳輸技術之發明人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 smtClean="0">
                <a:ea typeface="華康魏碑體" pitchFamily="65" charset="-120"/>
              </a:rPr>
              <a:t>、</a:t>
            </a:r>
            <a:r>
              <a:rPr lang="en-US" altLang="zh-TW" sz="2000" dirty="0" smtClean="0">
                <a:ea typeface="華康魏碑體" pitchFamily="65" charset="-120"/>
              </a:rPr>
              <a:t>David </a:t>
            </a:r>
            <a:r>
              <a:rPr lang="en-US" altLang="zh-TW" sz="2000" dirty="0" err="1">
                <a:ea typeface="華康魏碑體" pitchFamily="65" charset="-120"/>
              </a:rPr>
              <a:t>Messerchmitt</a:t>
            </a:r>
            <a:r>
              <a:rPr lang="en-US" altLang="zh-TW" sz="2000" dirty="0">
                <a:ea typeface="華康魏碑體" pitchFamily="65" charset="-120"/>
              </a:rPr>
              <a:t>(</a:t>
            </a:r>
            <a:r>
              <a:rPr lang="zh-TW" altLang="en-US" sz="2000" dirty="0">
                <a:ea typeface="華康魏碑體" pitchFamily="65" charset="-120"/>
              </a:rPr>
              <a:t>整合訊號處理與網路技術之關鍵人物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Vincent Poor(</a:t>
            </a:r>
            <a:r>
              <a:rPr lang="zh-TW" altLang="en-US" sz="2000" dirty="0">
                <a:ea typeface="華康魏碑體" pitchFamily="65" charset="-120"/>
              </a:rPr>
              <a:t>諸多關鍵性</a:t>
            </a:r>
            <a:r>
              <a:rPr lang="zh-TW" altLang="en-US" sz="2000" dirty="0" smtClean="0">
                <a:ea typeface="華康魏碑體" pitchFamily="65" charset="-120"/>
              </a:rPr>
              <a:t>無線</a:t>
            </a:r>
            <a:r>
              <a:rPr lang="zh-TW" altLang="en-US" sz="2000" dirty="0">
                <a:ea typeface="華康魏碑體" pitchFamily="65" charset="-120"/>
              </a:rPr>
              <a:t>通訊技術之原始發明人</a:t>
            </a:r>
            <a:r>
              <a:rPr lang="en-US" altLang="zh-TW" sz="2000" dirty="0">
                <a:ea typeface="華康魏碑體" pitchFamily="65" charset="-120"/>
              </a:rPr>
              <a:t>)  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 smtClean="0">
                <a:ea typeface="華康魏碑體" pitchFamily="65" charset="-120"/>
              </a:rPr>
              <a:t>6</a:t>
            </a:r>
            <a:r>
              <a:rPr lang="zh-TW" altLang="en-US" sz="2000" dirty="0">
                <a:ea typeface="華康魏碑體" pitchFamily="65" charset="-120"/>
              </a:rPr>
              <a:t>位大師涵蓋電信科技的</a:t>
            </a:r>
            <a:r>
              <a:rPr lang="en-US" altLang="zh-TW" sz="2000" dirty="0">
                <a:ea typeface="華康魏碑體" pitchFamily="65" charset="-120"/>
              </a:rPr>
              <a:t>6</a:t>
            </a:r>
            <a:r>
              <a:rPr lang="zh-TW" altLang="en-US" sz="2000" dirty="0">
                <a:ea typeface="華康魏碑體" pitchFamily="65" charset="-120"/>
              </a:rPr>
              <a:t>大領域，回顧過去，展望未來，提供完整的大師級</a:t>
            </a:r>
            <a:r>
              <a:rPr lang="en-US" altLang="zh-TW" sz="2000" dirty="0">
                <a:ea typeface="華康魏碑體" pitchFamily="65" charset="-120"/>
              </a:rPr>
              <a:t>Vision</a:t>
            </a:r>
            <a:r>
              <a:rPr lang="zh-TW" altLang="en-US" sz="2000" dirty="0">
                <a:ea typeface="華康魏碑體" pitchFamily="65" charset="-120"/>
              </a:rPr>
              <a:t>，</a:t>
            </a:r>
            <a:r>
              <a:rPr lang="zh-TW" altLang="en-US" sz="2000" dirty="0" smtClean="0">
                <a:ea typeface="華康魏碑體" pitchFamily="65" charset="-120"/>
              </a:rPr>
              <a:t>是全球</a:t>
            </a:r>
            <a:r>
              <a:rPr lang="zh-TW" altLang="en-US" sz="2000" dirty="0">
                <a:ea typeface="華康魏碑體" pitchFamily="65" charset="-120"/>
              </a:rPr>
              <a:t>電信界有史以來前所未有的創舉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 smtClean="0">
                <a:ea typeface="華康魏碑體" pitchFamily="65" charset="-120"/>
              </a:rPr>
              <a:t>錄影帶</a:t>
            </a:r>
            <a:r>
              <a:rPr lang="zh-TW" altLang="en-US" sz="2000" dirty="0">
                <a:ea typeface="華康魏碑體" pitchFamily="65" charset="-120"/>
              </a:rPr>
              <a:t>及投影片放在</a:t>
            </a:r>
            <a:r>
              <a:rPr lang="en-US" altLang="zh-TW" sz="2000" dirty="0">
                <a:ea typeface="華康魏碑體" pitchFamily="65" charset="-120"/>
              </a:rPr>
              <a:t>IEEE Communications Society</a:t>
            </a:r>
            <a:r>
              <a:rPr lang="zh-TW" altLang="en-US" sz="2000" dirty="0">
                <a:ea typeface="華康魏碑體" pitchFamily="65" charset="-120"/>
              </a:rPr>
              <a:t>的網頁上作為全球電信界共同的</a:t>
            </a:r>
            <a:r>
              <a:rPr lang="zh-TW" altLang="en-US" sz="2000" dirty="0" smtClean="0">
                <a:ea typeface="華康魏碑體" pitchFamily="65" charset="-120"/>
              </a:rPr>
              <a:t>永久</a:t>
            </a:r>
            <a:r>
              <a:rPr lang="zh-TW" altLang="en-US" sz="2000" dirty="0">
                <a:ea typeface="華康魏碑體" pitchFamily="65" charset="-120"/>
              </a:rPr>
              <a:t>珍藏，也為台北盛會留下歷史紀錄 </a:t>
            </a:r>
          </a:p>
          <a:p>
            <a:pPr marL="190500" indent="-190500">
              <a:lnSpc>
                <a:spcPct val="78000"/>
              </a:lnSpc>
              <a:spcBef>
                <a:spcPct val="30000"/>
              </a:spcBef>
              <a:buSzPct val="80000"/>
              <a:tabLst>
                <a:tab pos="190500" algn="l"/>
                <a:tab pos="288925" algn="l"/>
              </a:tabLst>
            </a:pPr>
            <a:r>
              <a:rPr lang="zh-TW" altLang="en-US" sz="2200" dirty="0">
                <a:ea typeface="華康魏碑體" pitchFamily="65" charset="-120"/>
              </a:rPr>
              <a:t>與會的前後任</a:t>
            </a:r>
            <a:r>
              <a:rPr lang="en-US" altLang="zh-TW" sz="2200" dirty="0">
                <a:ea typeface="華康魏碑體" pitchFamily="65" charset="-120"/>
              </a:rPr>
              <a:t>IEEE Communications Society Presidents</a:t>
            </a:r>
            <a:r>
              <a:rPr lang="zh-TW" altLang="en-US" sz="2200" dirty="0">
                <a:ea typeface="華康魏碑體" pitchFamily="65" charset="-120"/>
              </a:rPr>
              <a:t>有</a:t>
            </a:r>
            <a:r>
              <a:rPr lang="en-US" altLang="zh-TW" sz="2200" dirty="0">
                <a:ea typeface="華康魏碑體" pitchFamily="65" charset="-120"/>
              </a:rPr>
              <a:t>5</a:t>
            </a:r>
            <a:r>
              <a:rPr lang="zh-TW" altLang="en-US" sz="2200" dirty="0">
                <a:ea typeface="華康魏碑體" pitchFamily="65" charset="-120"/>
              </a:rPr>
              <a:t>人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000" dirty="0" smtClean="0">
                <a:ea typeface="華康魏碑體" pitchFamily="65" charset="-120"/>
              </a:rPr>
              <a:t>Maurizio </a:t>
            </a:r>
            <a:r>
              <a:rPr lang="en-US" altLang="zh-TW" sz="2000" dirty="0" err="1">
                <a:ea typeface="華康魏碑體" pitchFamily="65" charset="-120"/>
              </a:rPr>
              <a:t>Decina</a:t>
            </a:r>
            <a:r>
              <a:rPr lang="en-US" altLang="zh-TW" sz="2000" dirty="0">
                <a:ea typeface="華康魏碑體" pitchFamily="65" charset="-120"/>
              </a:rPr>
              <a:t>(1994-95,</a:t>
            </a:r>
            <a:r>
              <a:rPr lang="zh-TW" altLang="en-US" sz="2000" dirty="0">
                <a:ea typeface="華康魏碑體" pitchFamily="65" charset="-120"/>
              </a:rPr>
              <a:t>義大利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Steve Weinstein(1996-97,</a:t>
            </a:r>
            <a:r>
              <a:rPr lang="zh-TW" altLang="en-US" sz="2000" dirty="0">
                <a:ea typeface="華康魏碑體" pitchFamily="65" charset="-120"/>
              </a:rPr>
              <a:t>美國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Roberto de </a:t>
            </a:r>
            <a:r>
              <a:rPr lang="en-US" altLang="zh-TW" sz="2000" dirty="0" err="1" smtClean="0">
                <a:ea typeface="華康魏碑體" pitchFamily="65" charset="-120"/>
              </a:rPr>
              <a:t>Marca</a:t>
            </a:r>
            <a:r>
              <a:rPr lang="en-US" altLang="zh-TW" sz="2000" dirty="0" smtClean="0">
                <a:ea typeface="華康魏碑體" pitchFamily="65" charset="-120"/>
              </a:rPr>
              <a:t>(2000-01</a:t>
            </a:r>
            <a:r>
              <a:rPr lang="en-US" altLang="zh-TW" sz="2000" dirty="0">
                <a:ea typeface="華康魏碑體" pitchFamily="65" charset="-120"/>
              </a:rPr>
              <a:t>,</a:t>
            </a:r>
            <a:r>
              <a:rPr lang="zh-TW" altLang="en-US" sz="2000" dirty="0">
                <a:ea typeface="華康魏碑體" pitchFamily="65" charset="-120"/>
              </a:rPr>
              <a:t>巴西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Celia Desmond(2002-03,</a:t>
            </a:r>
            <a:r>
              <a:rPr lang="zh-TW" altLang="en-US" sz="2000" dirty="0">
                <a:ea typeface="華康魏碑體" pitchFamily="65" charset="-120"/>
              </a:rPr>
              <a:t>加拿大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、</a:t>
            </a:r>
            <a:r>
              <a:rPr lang="en-US" altLang="zh-TW" sz="2000" dirty="0">
                <a:ea typeface="華康魏碑體" pitchFamily="65" charset="-120"/>
              </a:rPr>
              <a:t>Curtis </a:t>
            </a:r>
            <a:r>
              <a:rPr lang="en-US" altLang="zh-TW" sz="2000" dirty="0" err="1">
                <a:ea typeface="華康魏碑體" pitchFamily="65" charset="-120"/>
              </a:rPr>
              <a:t>Siller</a:t>
            </a:r>
            <a:r>
              <a:rPr lang="en-US" altLang="zh-TW" sz="2000" dirty="0">
                <a:ea typeface="華康魏碑體" pitchFamily="65" charset="-120"/>
              </a:rPr>
              <a:t>(elected for 2004-05,</a:t>
            </a:r>
            <a:r>
              <a:rPr lang="zh-TW" altLang="en-US" sz="2000" dirty="0">
                <a:ea typeface="華康魏碑體" pitchFamily="65" charset="-120"/>
              </a:rPr>
              <a:t>美國</a:t>
            </a:r>
            <a:r>
              <a:rPr lang="en-US" altLang="zh-TW" sz="2000" dirty="0">
                <a:ea typeface="華康魏碑體" pitchFamily="65" charset="-120"/>
              </a:rPr>
              <a:t>)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 smtClean="0">
                <a:ea typeface="華康魏碑體" pitchFamily="65" charset="-120"/>
              </a:rPr>
              <a:t>涵蓋</a:t>
            </a:r>
            <a:r>
              <a:rPr lang="zh-TW" altLang="en-US" sz="2000" dirty="0">
                <a:ea typeface="華康魏碑體" pitchFamily="65" charset="-120"/>
              </a:rPr>
              <a:t>三大洲前後</a:t>
            </a:r>
            <a:r>
              <a:rPr lang="en-US" altLang="zh-TW" sz="2000" dirty="0">
                <a:ea typeface="華康魏碑體" pitchFamily="65" charset="-120"/>
              </a:rPr>
              <a:t>12</a:t>
            </a:r>
            <a:r>
              <a:rPr lang="zh-TW" altLang="en-US" sz="2000" dirty="0">
                <a:ea typeface="華康魏碑體" pitchFamily="65" charset="-120"/>
              </a:rPr>
              <a:t>年的電信界世界級領袖人物，極具</a:t>
            </a:r>
            <a:r>
              <a:rPr lang="en-US" altLang="zh-TW" sz="2000" dirty="0">
                <a:ea typeface="華康魏碑體" pitchFamily="65" charset="-120"/>
              </a:rPr>
              <a:t>〝</a:t>
            </a:r>
            <a:r>
              <a:rPr lang="zh-TW" altLang="en-US" sz="2000" dirty="0">
                <a:ea typeface="華康魏碑體" pitchFamily="65" charset="-120"/>
              </a:rPr>
              <a:t>全球性</a:t>
            </a:r>
            <a:r>
              <a:rPr lang="en-US" altLang="zh-TW" sz="2000" dirty="0">
                <a:ea typeface="華康魏碑體" pitchFamily="65" charset="-120"/>
              </a:rPr>
              <a:t>〞</a:t>
            </a:r>
            <a:r>
              <a:rPr lang="zh-TW" altLang="en-US" sz="2000" dirty="0">
                <a:ea typeface="華康魏碑體" pitchFamily="65" charset="-120"/>
              </a:rPr>
              <a:t>象徵意義</a:t>
            </a:r>
            <a:endParaRPr lang="en-US" altLang="zh-TW" sz="2000" dirty="0">
              <a:ea typeface="華康魏碑體" pitchFamily="65" charset="-120"/>
            </a:endParaRPr>
          </a:p>
          <a:p>
            <a:pPr marL="190500" indent="-190500">
              <a:lnSpc>
                <a:spcPct val="78000"/>
              </a:lnSpc>
              <a:spcBef>
                <a:spcPct val="30000"/>
              </a:spcBef>
              <a:buSzPct val="80000"/>
              <a:tabLst>
                <a:tab pos="190500" algn="l"/>
                <a:tab pos="288925" algn="l"/>
              </a:tabLst>
            </a:pPr>
            <a:r>
              <a:rPr lang="zh-TW" altLang="en-US" sz="2200" dirty="0">
                <a:ea typeface="華康魏碑體" pitchFamily="65" charset="-120"/>
              </a:rPr>
              <a:t>對全球公開徵搞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>
                <a:ea typeface="華康魏碑體" pitchFamily="65" charset="-120"/>
              </a:rPr>
              <a:t>共收到全球</a:t>
            </a:r>
            <a:r>
              <a:rPr lang="en-US" altLang="zh-TW" sz="2000" dirty="0">
                <a:ea typeface="華康魏碑體" pitchFamily="65" charset="-120"/>
              </a:rPr>
              <a:t>55</a:t>
            </a:r>
            <a:r>
              <a:rPr lang="zh-TW" altLang="en-US" sz="2000" dirty="0">
                <a:ea typeface="華康魏碑體" pitchFamily="65" charset="-120"/>
              </a:rPr>
              <a:t>個國家投稿</a:t>
            </a:r>
            <a:r>
              <a:rPr lang="en-US" altLang="zh-TW" sz="2000" dirty="0">
                <a:ea typeface="華康魏碑體" pitchFamily="65" charset="-120"/>
              </a:rPr>
              <a:t>1980</a:t>
            </a:r>
            <a:r>
              <a:rPr lang="zh-TW" altLang="en-US" sz="2000" dirty="0">
                <a:ea typeface="華康魏碑體" pitchFamily="65" charset="-120"/>
              </a:rPr>
              <a:t>篇，創下</a:t>
            </a:r>
            <a:r>
              <a:rPr lang="en-US" altLang="zh-TW" sz="2000" dirty="0">
                <a:ea typeface="華康魏碑體" pitchFamily="65" charset="-120"/>
              </a:rPr>
              <a:t>ICC/</a:t>
            </a:r>
            <a:r>
              <a:rPr lang="en-US" altLang="zh-TW" sz="2000" dirty="0" err="1">
                <a:ea typeface="華康魏碑體" pitchFamily="65" charset="-120"/>
              </a:rPr>
              <a:t>Globecom</a:t>
            </a:r>
            <a:r>
              <a:rPr lang="zh-TW" altLang="en-US" sz="2000" dirty="0">
                <a:ea typeface="華康魏碑體" pitchFamily="65" charset="-120"/>
              </a:rPr>
              <a:t>有史以來最高紀錄；最後決定接受</a:t>
            </a:r>
            <a:r>
              <a:rPr lang="en-US" altLang="zh-TW" sz="2000" dirty="0">
                <a:ea typeface="華康魏碑體" pitchFamily="65" charset="-120"/>
              </a:rPr>
              <a:t>593</a:t>
            </a:r>
            <a:r>
              <a:rPr lang="zh-TW" altLang="en-US" sz="2000" dirty="0">
                <a:ea typeface="華康魏碑體" pitchFamily="65" charset="-120"/>
              </a:rPr>
              <a:t>篇，接受率</a:t>
            </a:r>
            <a:r>
              <a:rPr lang="en-US" altLang="zh-TW" sz="2000" dirty="0">
                <a:ea typeface="華康魏碑體" pitchFamily="65" charset="-120"/>
              </a:rPr>
              <a:t>29.9</a:t>
            </a:r>
            <a:r>
              <a:rPr lang="zh-TW" altLang="en-US" sz="2000" dirty="0">
                <a:ea typeface="華康魏碑體" pitchFamily="65" charset="-120"/>
              </a:rPr>
              <a:t>％</a:t>
            </a:r>
          </a:p>
          <a:p>
            <a:pPr lvl="1">
              <a:lnSpc>
                <a:spcPct val="78000"/>
              </a:lnSpc>
              <a:spcBef>
                <a:spcPts val="400"/>
              </a:spcBef>
              <a:spcAft>
                <a:spcPts val="0"/>
              </a:spcAft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zh-TW" altLang="en-US" sz="2000" dirty="0">
                <a:ea typeface="華康魏碑體" pitchFamily="65" charset="-120"/>
              </a:rPr>
              <a:t>我國投稿共</a:t>
            </a:r>
            <a:r>
              <a:rPr lang="en-US" altLang="zh-TW" sz="2000" dirty="0">
                <a:ea typeface="華康魏碑體" pitchFamily="65" charset="-120"/>
              </a:rPr>
              <a:t>201</a:t>
            </a:r>
            <a:r>
              <a:rPr lang="zh-TW" altLang="en-US" sz="2000" dirty="0">
                <a:ea typeface="華康魏碑體" pitchFamily="65" charset="-120"/>
              </a:rPr>
              <a:t>篇</a:t>
            </a:r>
            <a:r>
              <a:rPr lang="en-US" altLang="zh-TW" sz="2000" dirty="0">
                <a:ea typeface="華康魏碑體" pitchFamily="65" charset="-120"/>
              </a:rPr>
              <a:t>(80</a:t>
            </a:r>
            <a:r>
              <a:rPr lang="zh-TW" altLang="en-US" sz="2000" dirty="0">
                <a:ea typeface="華康魏碑體" pitchFamily="65" charset="-120"/>
              </a:rPr>
              <a:t>餘位教授投稿</a:t>
            </a:r>
            <a:r>
              <a:rPr lang="en-US" altLang="zh-TW" sz="2000" dirty="0">
                <a:ea typeface="華康魏碑體" pitchFamily="65" charset="-120"/>
              </a:rPr>
              <a:t>)</a:t>
            </a:r>
            <a:r>
              <a:rPr lang="zh-TW" altLang="en-US" sz="2000" dirty="0">
                <a:ea typeface="華康魏碑體" pitchFamily="65" charset="-120"/>
              </a:rPr>
              <a:t>是第二</a:t>
            </a:r>
            <a:r>
              <a:rPr lang="zh-TW" altLang="en-US" sz="2000" dirty="0" smtClean="0">
                <a:ea typeface="華康魏碑體" pitchFamily="65" charset="-120"/>
              </a:rPr>
              <a:t>大國，接受</a:t>
            </a:r>
            <a:r>
              <a:rPr lang="en-US" altLang="zh-TW" sz="2000" dirty="0" smtClean="0">
                <a:ea typeface="華康魏碑體" pitchFamily="65" charset="-120"/>
              </a:rPr>
              <a:t>44</a:t>
            </a:r>
            <a:r>
              <a:rPr lang="zh-TW" altLang="en-US" sz="2000" dirty="0" smtClean="0">
                <a:ea typeface="華康魏碑體" pitchFamily="65" charset="-120"/>
              </a:rPr>
              <a:t>篇仍是第二大國</a:t>
            </a:r>
            <a:endParaRPr lang="en-US" altLang="zh-TW" sz="1800" dirty="0">
              <a:solidFill>
                <a:srgbClr val="000000"/>
              </a:solidFill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5440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0"/>
            <a:ext cx="9153525" cy="795338"/>
          </a:xfrm>
          <a:ln/>
        </p:spPr>
        <p:txBody>
          <a:bodyPr lIns="91432" tIns="45716" rIns="91432" bIns="45716" anchor="ctr" anchorCtr="0"/>
          <a:lstStyle/>
          <a:p>
            <a:pPr algn="l">
              <a:lnSpc>
                <a:spcPct val="80000"/>
              </a:lnSpc>
            </a:pP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Global Telecommunications Conference(</a:t>
            </a:r>
            <a:r>
              <a:rPr lang="en-US" altLang="zh-TW" sz="2800" b="1" dirty="0" err="1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Globecom</a:t>
            </a: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) 2002, Taipei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47625" y="976313"/>
            <a:ext cx="2333625" cy="471487"/>
          </a:xfrm>
          <a:noFill/>
          <a:ln/>
        </p:spPr>
        <p:txBody>
          <a:bodyPr lIns="91432" tIns="45716" rIns="91432" bIns="45716"/>
          <a:lstStyle/>
          <a:p>
            <a:pPr marL="190500" indent="-190500">
              <a:lnSpc>
                <a:spcPct val="75000"/>
              </a:lnSpc>
              <a:spcBef>
                <a:spcPct val="30000"/>
              </a:spcBef>
              <a:tabLst>
                <a:tab pos="190500" algn="l"/>
                <a:tab pos="288925" algn="l"/>
              </a:tabLst>
            </a:pPr>
            <a:r>
              <a:rPr lang="zh-TW" altLang="en-US" sz="2400" dirty="0">
                <a:solidFill>
                  <a:srgbClr val="000000"/>
                </a:solidFill>
                <a:ea typeface="華康魏碑體" pitchFamily="65" charset="-120"/>
              </a:rPr>
              <a:t>歷史鏡頭之一</a:t>
            </a:r>
          </a:p>
        </p:txBody>
      </p:sp>
      <p:pic>
        <p:nvPicPr>
          <p:cNvPr id="20484" name="Picture 4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023938"/>
            <a:ext cx="5334000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538163" y="5131519"/>
            <a:ext cx="85344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慶祝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50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週年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Special Session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專題主講人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(Keynote Speaker)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六位六個領域的大師合攝於大會晚宴：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後排左起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 William Lindsey(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傳輸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Norman Abramson(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網路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Vincent Poor(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無線通訊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Steve Weinstein(IEEE </a:t>
            </a:r>
            <a:r>
              <a:rPr kumimoji="0" lang="en-US" altLang="zh-TW" sz="1700" dirty="0" err="1">
                <a:latin typeface="Times New Roman" pitchFamily="18" charset="0"/>
                <a:ea typeface="華康魏碑體" pitchFamily="65" charset="-120"/>
              </a:rPr>
              <a:t>ComSoc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 President, 1996-97)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，李琳山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(Technical Program Chair)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William Lindsey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的助理，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Charles Kao(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光纖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前排左起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)David Messerschmitt(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信號處理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Gottfried </a:t>
            </a:r>
            <a:r>
              <a:rPr kumimoji="0" lang="en-US" altLang="zh-TW" sz="1700" dirty="0" err="1">
                <a:latin typeface="Times New Roman" pitchFamily="18" charset="0"/>
                <a:ea typeface="華康魏碑體" pitchFamily="65" charset="-120"/>
              </a:rPr>
              <a:t>Ungerboeck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理論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及其夫人，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Charles Kao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夫人</a:t>
            </a:r>
          </a:p>
        </p:txBody>
      </p:sp>
    </p:spTree>
    <p:extLst>
      <p:ext uri="{BB962C8B-B14F-4D97-AF65-F5344CB8AC3E}">
        <p14:creationId xmlns:p14="http://schemas.microsoft.com/office/powerpoint/2010/main" val="110365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5" y="0"/>
            <a:ext cx="9153525" cy="795338"/>
          </a:xfrm>
          <a:ln/>
        </p:spPr>
        <p:txBody>
          <a:bodyPr lIns="91432" tIns="45716" rIns="91432" bIns="45716" anchor="ctr" anchorCtr="0"/>
          <a:lstStyle/>
          <a:p>
            <a:pPr algn="l">
              <a:lnSpc>
                <a:spcPct val="80000"/>
              </a:lnSpc>
            </a:pP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Global Telecommunications Conference(</a:t>
            </a:r>
            <a:r>
              <a:rPr lang="en-US" altLang="zh-TW" sz="2800" b="1" dirty="0" err="1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Globecom</a:t>
            </a:r>
            <a:r>
              <a:rPr lang="en-US" altLang="zh-TW" sz="2800" b="1" dirty="0">
                <a:solidFill>
                  <a:srgbClr val="000000"/>
                </a:solidFill>
                <a:latin typeface="Times New Roman" pitchFamily="18" charset="0"/>
                <a:ea typeface="華康魏碑體" pitchFamily="65" charset="-120"/>
              </a:rPr>
              <a:t>) 2002, Taipei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2286000" cy="457200"/>
          </a:xfrm>
          <a:noFill/>
          <a:ln/>
        </p:spPr>
        <p:txBody>
          <a:bodyPr lIns="91432" tIns="45716" rIns="91432" bIns="45716"/>
          <a:lstStyle/>
          <a:p>
            <a:pPr marL="190500" indent="-190500">
              <a:lnSpc>
                <a:spcPct val="90000"/>
              </a:lnSpc>
              <a:spcBef>
                <a:spcPct val="30000"/>
              </a:spcBef>
              <a:tabLst>
                <a:tab pos="190500" algn="l"/>
                <a:tab pos="663575" algn="l"/>
              </a:tabLst>
            </a:pPr>
            <a:r>
              <a:rPr lang="zh-TW" altLang="en-US" sz="2400" dirty="0">
                <a:solidFill>
                  <a:srgbClr val="000000"/>
                </a:solidFill>
                <a:ea typeface="華康魏碑體" pitchFamily="65" charset="-120"/>
              </a:rPr>
              <a:t>歷史鏡頭之二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0" y="4797152"/>
            <a:ext cx="914400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慶祝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50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週年大會晚宴中五位前後任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IEEE Communication Society Presidents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同台座談電信</a:t>
            </a:r>
            <a:r>
              <a:rPr kumimoji="0" lang="zh-TW" altLang="en-US" sz="1700" dirty="0" smtClean="0">
                <a:latin typeface="Times New Roman" pitchFamily="18" charset="0"/>
                <a:ea typeface="華康魏碑體" pitchFamily="65" charset="-120"/>
              </a:rPr>
              <a:t>科技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之展望：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左起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en-US" altLang="zh-TW" sz="1600" dirty="0">
                <a:latin typeface="Times New Roman" pitchFamily="18" charset="0"/>
                <a:ea typeface="華康魏碑體" pitchFamily="65" charset="-120"/>
              </a:rPr>
              <a:t>Roberto de </a:t>
            </a:r>
            <a:r>
              <a:rPr kumimoji="0" lang="en-US" altLang="zh-TW" sz="1600" dirty="0" err="1">
                <a:latin typeface="Times New Roman" pitchFamily="18" charset="0"/>
                <a:ea typeface="華康魏碑體" pitchFamily="65" charset="-120"/>
              </a:rPr>
              <a:t>Marca</a:t>
            </a:r>
            <a:r>
              <a:rPr kumimoji="0" lang="en-US" altLang="zh-TW" sz="1600" dirty="0">
                <a:latin typeface="Times New Roman" pitchFamily="18" charset="0"/>
                <a:ea typeface="華康魏碑體" pitchFamily="65" charset="-120"/>
              </a:rPr>
              <a:t>(2000-01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，巴西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Celia Desmond (2002-03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，加拿大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Maurizio </a:t>
            </a:r>
            <a:r>
              <a:rPr kumimoji="0" lang="en-US" altLang="zh-TW" sz="1700" dirty="0" err="1">
                <a:latin typeface="Times New Roman" pitchFamily="18" charset="0"/>
                <a:ea typeface="華康魏碑體" pitchFamily="65" charset="-120"/>
              </a:rPr>
              <a:t>Decina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(1994-95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，義大利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Steve Weinstein(1996-97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，美國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Curtis </a:t>
            </a:r>
            <a:r>
              <a:rPr kumimoji="0" lang="en-US" altLang="zh-TW" sz="1700" dirty="0" err="1">
                <a:latin typeface="Times New Roman" pitchFamily="18" charset="0"/>
                <a:ea typeface="華康魏碑體" pitchFamily="65" charset="-120"/>
              </a:rPr>
              <a:t>Siller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(elected for 2004-05</a:t>
            </a:r>
            <a:r>
              <a:rPr kumimoji="0" lang="zh-TW" altLang="en-US" sz="1700" dirty="0">
                <a:latin typeface="Times New Roman" pitchFamily="18" charset="0"/>
                <a:ea typeface="華康魏碑體" pitchFamily="65" charset="-120"/>
              </a:rPr>
              <a:t>，美國</a:t>
            </a:r>
            <a:r>
              <a:rPr kumimoji="0" lang="en-US" altLang="zh-TW" sz="1700" dirty="0">
                <a:latin typeface="Times New Roman" pitchFamily="18" charset="0"/>
                <a:ea typeface="華康魏碑體" pitchFamily="65" charset="-120"/>
              </a:rPr>
              <a:t>)</a:t>
            </a:r>
          </a:p>
          <a:p>
            <a:pPr marL="190500" indent="-190500" fontAlgn="base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90500" algn="l"/>
                <a:tab pos="288925" algn="l"/>
              </a:tabLst>
            </a:pPr>
            <a:r>
              <a:rPr lang="zh-TW" altLang="en-US" sz="2000" dirty="0">
                <a:latin typeface="華康魏碑體" pitchFamily="65" charset="-120"/>
                <a:ea typeface="華康魏碑體" pitchFamily="65" charset="-120"/>
              </a:rPr>
              <a:t>四天之內台北成為全球電信世界的中心</a:t>
            </a:r>
            <a:endParaRPr lang="en-US" altLang="zh-TW" sz="2000" dirty="0">
              <a:latin typeface="華康魏碑體" pitchFamily="65" charset="-120"/>
              <a:ea typeface="華康魏碑體" pitchFamily="65" charset="-120"/>
            </a:endParaRPr>
          </a:p>
          <a:p>
            <a:pPr marL="190500" indent="-190500" fontAlgn="base">
              <a:lnSpc>
                <a:spcPct val="75000"/>
              </a:lnSpc>
              <a:spcBef>
                <a:spcPct val="3000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190500" algn="l"/>
                <a:tab pos="288925" algn="l"/>
              </a:tabLst>
            </a:pP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大陸</a:t>
            </a:r>
            <a:r>
              <a:rPr lang="en-US" altLang="zh-TW" sz="2000" dirty="0" smtClean="0">
                <a:latin typeface="華康魏碑體" pitchFamily="65" charset="-120"/>
                <a:ea typeface="華康魏碑體" pitchFamily="65" charset="-120"/>
              </a:rPr>
              <a:t>“</a:t>
            </a: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中國</a:t>
            </a:r>
            <a:r>
              <a:rPr lang="zh-TW" altLang="en-US" sz="2000" dirty="0">
                <a:latin typeface="華康魏碑體" pitchFamily="65" charset="-120"/>
                <a:ea typeface="華康魏碑體" pitchFamily="65" charset="-120"/>
              </a:rPr>
              <a:t>通信學會</a:t>
            </a:r>
            <a:r>
              <a:rPr lang="en-US" altLang="zh-TW" sz="2000" dirty="0">
                <a:latin typeface="華康魏碑體" pitchFamily="65" charset="-120"/>
                <a:ea typeface="華康魏碑體" pitchFamily="65" charset="-120"/>
              </a:rPr>
              <a:t>”</a:t>
            </a:r>
            <a:r>
              <a:rPr lang="zh-TW" altLang="en-US" sz="2000" dirty="0">
                <a:latin typeface="華康魏碑體" pitchFamily="65" charset="-120"/>
                <a:ea typeface="華康魏碑體" pitchFamily="65" charset="-120"/>
              </a:rPr>
              <a:t>代表和</a:t>
            </a: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台灣</a:t>
            </a:r>
            <a:r>
              <a:rPr lang="en-US" altLang="zh-TW" sz="2000" dirty="0">
                <a:latin typeface="華康魏碑體" pitchFamily="65" charset="-120"/>
                <a:ea typeface="華康魏碑體" pitchFamily="65" charset="-120"/>
              </a:rPr>
              <a:t>“</a:t>
            </a: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中國</a:t>
            </a:r>
            <a:r>
              <a:rPr lang="zh-TW" altLang="en-US" sz="2000" dirty="0">
                <a:latin typeface="華康魏碑體" pitchFamily="65" charset="-120"/>
                <a:ea typeface="華康魏碑體" pitchFamily="65" charset="-120"/>
              </a:rPr>
              <a:t>電機工程學會</a:t>
            </a:r>
            <a:r>
              <a:rPr lang="en-US" altLang="zh-TW" sz="2000" dirty="0">
                <a:latin typeface="華康魏碑體" pitchFamily="65" charset="-120"/>
                <a:ea typeface="華康魏碑體" pitchFamily="65" charset="-120"/>
              </a:rPr>
              <a:t>”</a:t>
            </a:r>
            <a:r>
              <a:rPr lang="zh-TW" altLang="en-US" sz="2000" dirty="0">
                <a:latin typeface="華康魏碑體" pitchFamily="65" charset="-120"/>
                <a:ea typeface="華康魏碑體" pitchFamily="65" charset="-120"/>
              </a:rPr>
              <a:t>代表在同一會議</a:t>
            </a: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桌上平起平坐開會</a:t>
            </a:r>
            <a:r>
              <a:rPr lang="en-US" altLang="zh-TW" sz="2000" dirty="0" smtClean="0">
                <a:latin typeface="華康魏碑體" pitchFamily="65" charset="-120"/>
                <a:ea typeface="華康魏碑體" pitchFamily="65" charset="-120"/>
              </a:rPr>
              <a:t>—</a:t>
            </a: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遺漏</a:t>
            </a:r>
            <a:r>
              <a:rPr lang="zh-TW" altLang="en-US" sz="2000" dirty="0">
                <a:latin typeface="華康魏碑體" pitchFamily="65" charset="-120"/>
                <a:ea typeface="華康魏碑體" pitchFamily="65" charset="-120"/>
              </a:rPr>
              <a:t>的歷史</a:t>
            </a:r>
            <a:r>
              <a:rPr lang="zh-TW" altLang="en-US" sz="2000" dirty="0" smtClean="0">
                <a:latin typeface="華康魏碑體" pitchFamily="65" charset="-120"/>
                <a:ea typeface="華康魏碑體" pitchFamily="65" charset="-120"/>
              </a:rPr>
              <a:t>鏡頭</a:t>
            </a:r>
            <a:endParaRPr kumimoji="0" lang="en-US" altLang="zh-TW" sz="2400" dirty="0">
              <a:latin typeface="Times New Roman" pitchFamily="18" charset="0"/>
              <a:ea typeface="華康魏碑體" pitchFamily="65" charset="-120"/>
            </a:endParaRPr>
          </a:p>
        </p:txBody>
      </p:sp>
      <p:pic>
        <p:nvPicPr>
          <p:cNvPr id="24581" name="Picture 5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446405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相片 19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08050"/>
            <a:ext cx="1177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相片 194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8413"/>
            <a:ext cx="1177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6" name="Picture 10" descr="相片 19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781300"/>
            <a:ext cx="1177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3" name="Picture 7" descr="相片 19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2060575"/>
            <a:ext cx="1177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相片 19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068638"/>
            <a:ext cx="1177925" cy="177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89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IEEE Signal Processing Magazine, July 1997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3419872" cy="1477328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"/>
            </a:pPr>
            <a:r>
              <a:rPr lang="zh-TW" altLang="en-US" sz="3000" dirty="0" smtClean="0">
                <a:sym typeface="Wingdings" pitchFamily="2" charset="2"/>
              </a:rPr>
              <a:t>我國國旗和大陸國旗並列在期刊封面上</a:t>
            </a:r>
            <a:endParaRPr lang="zh-TW" altLang="en-US" sz="3000" dirty="0">
              <a:sym typeface="Wingdings" pitchFamily="2" charset="2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124744"/>
            <a:ext cx="4213094" cy="548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20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TW" sz="2800" b="1" dirty="0">
                <a:ea typeface="標楷體" pitchFamily="65" charset="-120"/>
                <a:sym typeface="Wingdings" pitchFamily="2" charset="2"/>
              </a:rPr>
              <a:t>IEEE Signal Processing Magazine, July 1997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24744"/>
            <a:ext cx="8532440" cy="553998"/>
          </a:xfr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"/>
            </a:pPr>
            <a:r>
              <a:rPr lang="zh-TW" altLang="en-US" sz="3000" dirty="0" smtClean="0">
                <a:sym typeface="Wingdings" pitchFamily="2" charset="2"/>
              </a:rPr>
              <a:t>我國國旗和大陸國旗並列在期刊封面上</a:t>
            </a:r>
            <a:endParaRPr lang="zh-TW" altLang="en-US" sz="3000" dirty="0">
              <a:sym typeface="Wingdings" pitchFamily="2" charset="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916832"/>
            <a:ext cx="7654191" cy="48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IEEE Signal Processing Society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511765"/>
          </a:xfrm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spcAft>
                <a:spcPts val="500"/>
              </a:spcAft>
              <a:buFont typeface="Wingdings" pitchFamily="2" charset="2"/>
              <a:buChar char=""/>
            </a:pPr>
            <a:r>
              <a:rPr lang="en-US" altLang="zh-TW" sz="2400" dirty="0">
                <a:ea typeface="華康魏碑體" pitchFamily="65" charset="-120"/>
                <a:sym typeface="Wingdings" pitchFamily="2" charset="2"/>
              </a:rPr>
              <a:t>IEEE </a:t>
            </a:r>
            <a:r>
              <a:rPr lang="en-US" altLang="zh-TW" sz="2400" dirty="0" err="1">
                <a:ea typeface="華康魏碑體" pitchFamily="65" charset="-120"/>
                <a:sym typeface="Wingdings" pitchFamily="2" charset="2"/>
              </a:rPr>
              <a:t>所屬第四大專業</a:t>
            </a:r>
            <a:r>
              <a:rPr lang="en-US" altLang="zh-TW" sz="2400" dirty="0" err="1" smtClean="0">
                <a:ea typeface="華康魏碑體" pitchFamily="65" charset="-120"/>
                <a:sym typeface="Wingdings" pitchFamily="2" charset="2"/>
              </a:rPr>
              <a:t>Society</a:t>
            </a:r>
            <a:endParaRPr lang="en-US" altLang="zh-TW" sz="2400" dirty="0" smtClean="0">
              <a:ea typeface="華康魏碑體" pitchFamily="65" charset="-120"/>
              <a:sym typeface="Wingdings" pitchFamily="2" charset="2"/>
            </a:endParaRPr>
          </a:p>
          <a:p>
            <a:pPr>
              <a:spcBef>
                <a:spcPts val="0"/>
              </a:spcBef>
              <a:buFont typeface="Wingdings" pitchFamily="2" charset="2"/>
              <a:buChar char=""/>
            </a:pPr>
            <a:r>
              <a:rPr lang="en-US" altLang="zh-TW" sz="2400" dirty="0" smtClean="0">
                <a:ea typeface="華康魏碑體" pitchFamily="65" charset="-120"/>
                <a:sym typeface="Wingdings" pitchFamily="2" charset="2"/>
              </a:rPr>
              <a:t>International </a:t>
            </a:r>
            <a:r>
              <a:rPr lang="en-US" altLang="zh-TW" sz="2400" dirty="0">
                <a:ea typeface="華康魏碑體" pitchFamily="65" charset="-120"/>
                <a:sym typeface="Wingdings" pitchFamily="2" charset="2"/>
              </a:rPr>
              <a:t>Conference on Acoustics, Speech and Signal Processing (ICASSP) 2009, Taipei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IEEE Signal Processing Society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的年度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Flagship Conference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全球唯一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Signal Processing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領域最完整，最具地位的主流國際會議</a:t>
            </a:r>
            <a:endParaRPr lang="en-US" altLang="zh-TW" sz="2200" dirty="0">
              <a:ea typeface="華康魏碑體" pitchFamily="65" charset="-120"/>
              <a:sym typeface="Wingdings" pitchFamily="2" charset="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ICASSP’86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（東京）是前一次在亞洲的會議，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ICASSP’03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（香港）因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SARS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臨時取消，是東京大會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23年後第一次回到亞洲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讓全球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Signal Processing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領域的菁英領袖人物齊聚台北</a:t>
            </a:r>
            <a:endParaRPr lang="en-US" altLang="zh-TW" sz="2200" dirty="0">
              <a:ea typeface="華康魏碑體" pitchFamily="65" charset="-120"/>
              <a:sym typeface="Wingdings" pitchFamily="2" charset="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讓全臺灣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Signal Processing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研究同仁與全球菁英密切互動</a:t>
            </a:r>
            <a:endParaRPr lang="en-US" altLang="zh-TW" sz="2200" dirty="0">
              <a:ea typeface="華康魏碑體" pitchFamily="65" charset="-120"/>
              <a:sym typeface="Wingdings" pitchFamily="2" charset="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五天之內讓台北成為全球</a:t>
            </a:r>
            <a:r>
              <a:rPr lang="en-US" altLang="zh-TW" sz="2200" dirty="0">
                <a:ea typeface="華康魏碑體" pitchFamily="65" charset="-120"/>
                <a:sym typeface="Wingdings" pitchFamily="2" charset="2"/>
              </a:rPr>
              <a:t>Signal Processing</a:t>
            </a:r>
            <a:r>
              <a:rPr lang="zh-TW" altLang="en-US" sz="2200" dirty="0">
                <a:ea typeface="華康魏碑體" pitchFamily="65" charset="-120"/>
                <a:sym typeface="Wingdings" pitchFamily="2" charset="2"/>
              </a:rPr>
              <a:t>世界的</a:t>
            </a:r>
            <a:r>
              <a:rPr lang="zh-TW" altLang="en-US" sz="2200" dirty="0" smtClean="0">
                <a:ea typeface="華康魏碑體" pitchFamily="65" charset="-120"/>
                <a:sym typeface="Wingdings" pitchFamily="2" charset="2"/>
              </a:rPr>
              <a:t>中心</a:t>
            </a:r>
            <a:endParaRPr lang="en-US" altLang="zh-TW" sz="2200" dirty="0" smtClean="0">
              <a:ea typeface="華康魏碑體" pitchFamily="65" charset="-120"/>
              <a:sym typeface="Wingdings" pitchFamily="2" charset="2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>
                <a:sym typeface="Wingdings" pitchFamily="2" charset="2"/>
              </a:rPr>
              <a:t>爭取主辦時的競爭對手是倫敦</a:t>
            </a:r>
            <a:endParaRPr lang="zh-TW" altLang="en-US" sz="2200" dirty="0">
              <a:ea typeface="華康魏碑體" pitchFamily="65" charset="-12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8171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ICASSP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2009, Taipei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  <a:sym typeface="Wingdings" pitchFamily="2" charset="2"/>
            </a:endParaRPr>
          </a:p>
        </p:txBody>
      </p:sp>
      <p:pic>
        <p:nvPicPr>
          <p:cNvPr id="1026" name="圖片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4"/>
          <a:stretch/>
        </p:blipFill>
        <p:spPr bwMode="auto">
          <a:xfrm>
            <a:off x="4716016" y="1316108"/>
            <a:ext cx="3768725" cy="4921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1215420"/>
            <a:ext cx="4644008" cy="1910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1pPr>
            <a:lvl2pPr marL="742950" indent="-28575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2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2pPr>
            <a:lvl3pPr marL="11430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3pPr>
            <a:lvl4pPr marL="16002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4pPr>
            <a:lvl5pPr marL="20574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"/>
            </a:pPr>
            <a:r>
              <a:rPr lang="zh-TW" altLang="en-US" dirty="0" smtClean="0"/>
              <a:t>大會</a:t>
            </a:r>
            <a:r>
              <a:rPr lang="zh-TW" altLang="zh-TW" dirty="0" smtClean="0"/>
              <a:t>晚宴中播放「</a:t>
            </a:r>
            <a:r>
              <a:rPr lang="zh-TW" altLang="zh-TW" dirty="0"/>
              <a:t>國寶總動員」動畫</a:t>
            </a:r>
            <a:r>
              <a:rPr lang="zh-TW" altLang="zh-TW" dirty="0" smtClean="0"/>
              <a:t>影片</a:t>
            </a:r>
            <a:endParaRPr lang="en-US" altLang="zh-TW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zh-TW" dirty="0" smtClean="0"/>
              <a:t>融合故宮</a:t>
            </a:r>
            <a:r>
              <a:rPr lang="zh-TW" altLang="zh-TW" dirty="0"/>
              <a:t>國寶與台灣的</a:t>
            </a:r>
            <a:r>
              <a:rPr lang="zh-TW" altLang="en-US" dirty="0"/>
              <a:t>影像處理及</a:t>
            </a:r>
            <a:r>
              <a:rPr lang="zh-TW" altLang="zh-TW" dirty="0"/>
              <a:t>電腦繪圖</a:t>
            </a:r>
            <a:r>
              <a:rPr lang="zh-TW" altLang="zh-TW" dirty="0" smtClean="0"/>
              <a:t>技術</a:t>
            </a:r>
            <a:endParaRPr lang="en-US" altLang="zh-TW" dirty="0" smtClean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zh-TW" dirty="0" smtClean="0"/>
              <a:t>賦予</a:t>
            </a:r>
            <a:r>
              <a:rPr lang="zh-TW" altLang="zh-TW" dirty="0"/>
              <a:t>故宮文物全新的生命</a:t>
            </a:r>
            <a:endParaRPr lang="zh-TW" altLang="en-US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214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ICASSP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2009, Taipei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907200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1pPr>
            <a:lvl2pPr marL="742950" indent="-28575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2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2pPr>
            <a:lvl3pPr marL="11430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3pPr>
            <a:lvl4pPr marL="16002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4pPr>
            <a:lvl5pPr marL="20574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"/>
            </a:pPr>
            <a:r>
              <a:rPr lang="zh-TW" altLang="en-US" dirty="0" smtClean="0">
                <a:solidFill>
                  <a:prstClr val="black"/>
                </a:solidFill>
              </a:rPr>
              <a:t>大會</a:t>
            </a:r>
            <a:r>
              <a:rPr lang="zh-TW" altLang="zh-TW" dirty="0" smtClean="0">
                <a:solidFill>
                  <a:prstClr val="black"/>
                </a:solidFill>
              </a:rPr>
              <a:t>晚宴中</a:t>
            </a:r>
            <a:r>
              <a:rPr lang="zh-TW" altLang="en-US" dirty="0" smtClean="0">
                <a:solidFill>
                  <a:prstClr val="black"/>
                </a:solidFill>
              </a:rPr>
              <a:t>大會主席上台致詞時，沒料到</a:t>
            </a:r>
            <a:r>
              <a:rPr lang="zh-TW" altLang="en-US" dirty="0">
                <a:solidFill>
                  <a:prstClr val="black"/>
                </a:solidFill>
              </a:rPr>
              <a:t>全</a:t>
            </a:r>
            <a:r>
              <a:rPr lang="zh-TW" altLang="en-US" dirty="0" smtClean="0">
                <a:solidFill>
                  <a:prstClr val="black"/>
                </a:solidFill>
              </a:rPr>
              <a:t>場所有人一致起立鼓掌</a:t>
            </a:r>
            <a:endParaRPr lang="en-US" altLang="zh-TW" dirty="0" smtClean="0">
              <a:solidFill>
                <a:prstClr val="black"/>
              </a:solidFill>
            </a:endParaRPr>
          </a:p>
        </p:txBody>
      </p:sp>
      <p:pic>
        <p:nvPicPr>
          <p:cNvPr id="6" name="ICASSP 0422 Banquet Prof. Lee part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563" y="2075656"/>
            <a:ext cx="649287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2764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 algn="l">
              <a:lnSpc>
                <a:spcPct val="90000"/>
              </a:lnSpc>
            </a:pP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ICASSP</a:t>
            </a:r>
            <a:r>
              <a:rPr lang="zh-TW" altLang="en-US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TW" sz="2800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  <a:sym typeface="Wingdings" pitchFamily="2" charset="2"/>
              </a:rPr>
              <a:t>2009, Taipei</a:t>
            </a:r>
            <a:endParaRPr lang="en-US" altLang="zh-TW" sz="2800" b="1" dirty="0">
              <a:latin typeface="Times New Roman" pitchFamily="18" charset="0"/>
              <a:ea typeface="標楷體" pitchFamily="65" charset="-12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90720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1pPr>
            <a:lvl2pPr marL="742950" indent="-28575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22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2pPr>
            <a:lvl3pPr marL="11430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•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3pPr>
            <a:lvl4pPr marL="16002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–"/>
              <a:defRPr sz="18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4pPr>
            <a:lvl5pPr marL="2057400" indent="-228600" algn="l" rtl="0" fontAlgn="base">
              <a:spcBef>
                <a:spcPts val="300"/>
              </a:spcBef>
              <a:spcAft>
                <a:spcPct val="0"/>
              </a:spcAft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Times New Roman" panose="02020603050405020304" pitchFamily="18" charset="0"/>
                <a:ea typeface="華康魏碑體" panose="03000709000000000000" pitchFamily="65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"/>
            </a:pPr>
            <a:r>
              <a:rPr lang="en-US" altLang="zh-TW" dirty="0" smtClean="0">
                <a:solidFill>
                  <a:prstClr val="black"/>
                </a:solidFill>
              </a:rPr>
              <a:t>President of IEEE Signal Processing Society</a:t>
            </a:r>
            <a:r>
              <a:rPr lang="zh-TW" altLang="en-US" dirty="0" smtClean="0">
                <a:solidFill>
                  <a:prstClr val="black"/>
                </a:solidFill>
              </a:rPr>
              <a:t>致詞</a:t>
            </a:r>
            <a:endParaRPr lang="en-US" altLang="zh-TW" dirty="0" smtClean="0">
              <a:solidFill>
                <a:prstClr val="black"/>
              </a:solidFill>
            </a:endParaRPr>
          </a:p>
        </p:txBody>
      </p:sp>
      <p:pic>
        <p:nvPicPr>
          <p:cNvPr id="2" name="ICASSP 0422 Banquet Prof. Lee part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5563" y="1600200"/>
            <a:ext cx="6492875" cy="365760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5489356"/>
            <a:ext cx="91440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42950" lvl="1" indent="-285750" fontAlgn="base">
              <a:buFont typeface="Times New Roman" pitchFamily="18" charset="0"/>
              <a:buChar char="–"/>
              <a:tabLst>
                <a:tab pos="190500" algn="l"/>
                <a:tab pos="288925" algn="l"/>
              </a:tabLst>
            </a:pP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this has been a wonderful event and, uh, I even dare to say</a:t>
            </a:r>
            <a:r>
              <a:rPr lang="en-US" altLang="zh-TW" sz="2200" smtClean="0">
                <a:latin typeface="Times New Roman" panose="02020603050405020304" pitchFamily="18" charset="0"/>
                <a:ea typeface="華康魏碑體" pitchFamily="65" charset="-120"/>
              </a:rPr>
              <a:t>, may </a:t>
            </a: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be the best ICASSP that all of us have attend ever. Apologies to the other organizers…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5543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20000"/>
          </a:xfrm>
        </p:spPr>
        <p:txBody>
          <a:bodyPr/>
          <a:lstStyle/>
          <a:p>
            <a:pPr algn="l"/>
            <a:r>
              <a:rPr lang="zh-TW" altLang="en-US" sz="3200" b="0" dirty="0" smtClean="0">
                <a:ea typeface="華康魏碑體" pitchFamily="65" charset="-120"/>
              </a:rPr>
              <a:t>結語</a:t>
            </a:r>
            <a:endParaRPr lang="zh-TW" altLang="en-US" sz="3200" b="0" dirty="0">
              <a:ea typeface="華康魏碑體" pitchFamily="65" charset="-12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07200"/>
            <a:ext cx="9144000" cy="5427127"/>
          </a:xfrm>
        </p:spPr>
        <p:txBody>
          <a:bodyPr/>
          <a:lstStyle/>
          <a:p>
            <a:pPr marL="177800" indent="-177800">
              <a:spcBef>
                <a:spcPts val="800"/>
              </a:spcBef>
              <a:spcAft>
                <a:spcPts val="800"/>
              </a:spcAft>
            </a:pP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學海無涯，一葉扁舟與驚濤駭浪</a:t>
            </a:r>
            <a:r>
              <a:rPr lang="zh-TW" altLang="en-US" sz="2400" dirty="0" smtClean="0">
                <a:latin typeface="華康魏碑體" pitchFamily="65" charset="-120"/>
                <a:ea typeface="華康魏碑體" pitchFamily="65" charset="-120"/>
              </a:rPr>
              <a:t>搏鬥需要</a:t>
            </a: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方向與方法</a:t>
            </a:r>
            <a:endParaRPr lang="en-US" altLang="zh-TW" sz="2400" dirty="0">
              <a:latin typeface="華康魏碑體" pitchFamily="65" charset="-120"/>
              <a:ea typeface="華康魏碑體" pitchFamily="65" charset="-120"/>
            </a:endParaRPr>
          </a:p>
          <a:p>
            <a:pPr marL="177800" indent="-177800">
              <a:spcBef>
                <a:spcPts val="800"/>
              </a:spcBef>
              <a:spcAft>
                <a:spcPts val="800"/>
              </a:spcAft>
            </a:pP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學生時代的努力攸關未來發展</a:t>
            </a:r>
            <a:endParaRPr lang="en-US" altLang="zh-TW" sz="2400" dirty="0">
              <a:latin typeface="華康魏碑體" pitchFamily="65" charset="-120"/>
              <a:ea typeface="華康魏碑體" pitchFamily="65" charset="-120"/>
            </a:endParaRPr>
          </a:p>
          <a:p>
            <a:pPr marL="177800" indent="-177800">
              <a:spcBef>
                <a:spcPts val="800"/>
              </a:spcBef>
              <a:spcAft>
                <a:spcPts val="800"/>
              </a:spcAft>
            </a:pP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自行學習新知識</a:t>
            </a:r>
            <a:r>
              <a:rPr lang="zh-TW" altLang="en-US" sz="2400" dirty="0" smtClean="0">
                <a:latin typeface="華康魏碑體" pitchFamily="65" charset="-120"/>
                <a:ea typeface="華康魏碑體" pitchFamily="65" charset="-120"/>
              </a:rPr>
              <a:t>的能力</a:t>
            </a:r>
            <a:endParaRPr lang="en-US" altLang="zh-TW" sz="2400" dirty="0"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TW" altLang="en-US" sz="2400" dirty="0" smtClean="0">
                <a:latin typeface="華康魏碑體" pitchFamily="65" charset="-120"/>
                <a:ea typeface="華康魏碑體" pitchFamily="65" charset="-120"/>
              </a:rPr>
              <a:t>博覽群籍，</a:t>
            </a: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博學多聞</a:t>
            </a:r>
            <a:r>
              <a:rPr lang="en-US" altLang="zh-TW" sz="2400" dirty="0">
                <a:latin typeface="華康魏碑體" pitchFamily="65" charset="-120"/>
                <a:ea typeface="華康魏碑體" pitchFamily="65" charset="-120"/>
              </a:rPr>
              <a:t>(</a:t>
            </a:r>
            <a:r>
              <a:rPr lang="en-US" altLang="zh-TW" sz="2400" dirty="0" smtClean="0">
                <a:latin typeface="華康魏碑體" pitchFamily="65" charset="-120"/>
                <a:ea typeface="華康魏碑體" pitchFamily="65" charset="-120"/>
              </a:rPr>
              <a:t>多</a:t>
            </a:r>
            <a:r>
              <a:rPr lang="zh-TW" altLang="en-US" sz="2400" dirty="0" smtClean="0">
                <a:latin typeface="華康魏碑體" pitchFamily="65" charset="-120"/>
                <a:ea typeface="華康魏碑體" pitchFamily="65" charset="-120"/>
              </a:rPr>
              <a:t>讀</a:t>
            </a:r>
            <a:r>
              <a:rPr lang="en-US" altLang="zh-TW" sz="2400" dirty="0" smtClean="0">
                <a:latin typeface="華康魏碑體" pitchFamily="65" charset="-120"/>
                <a:ea typeface="華康魏碑體" pitchFamily="65" charset="-120"/>
              </a:rPr>
              <a:t>)，</a:t>
            </a: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融會貫通，觸類旁通</a:t>
            </a:r>
            <a:r>
              <a:rPr lang="en-US" altLang="zh-TW" sz="2400" dirty="0">
                <a:latin typeface="華康魏碑體" pitchFamily="65" charset="-120"/>
                <a:ea typeface="華康魏碑體" pitchFamily="65" charset="-120"/>
              </a:rPr>
              <a:t>(</a:t>
            </a:r>
            <a:r>
              <a:rPr lang="en-US" altLang="zh-TW" sz="2400" dirty="0" err="1">
                <a:latin typeface="華康魏碑體" pitchFamily="65" charset="-120"/>
                <a:ea typeface="華康魏碑體" pitchFamily="65" charset="-120"/>
              </a:rPr>
              <a:t>多想</a:t>
            </a:r>
            <a:r>
              <a:rPr lang="en-US" altLang="zh-TW" sz="2400" dirty="0">
                <a:latin typeface="華康魏碑體" pitchFamily="65" charset="-120"/>
                <a:ea typeface="華康魏碑體" pitchFamily="65" charset="-120"/>
              </a:rPr>
              <a:t>)，</a:t>
            </a:r>
            <a:r>
              <a:rPr lang="en-US" altLang="zh-TW" sz="2400" dirty="0" err="1">
                <a:latin typeface="華康魏碑體" pitchFamily="65" charset="-120"/>
                <a:ea typeface="華康魏碑體" pitchFamily="65" charset="-120"/>
              </a:rPr>
              <a:t>動手作</a:t>
            </a:r>
            <a:r>
              <a:rPr lang="en-US" altLang="zh-TW" sz="2400" dirty="0">
                <a:latin typeface="華康魏碑體" pitchFamily="65" charset="-120"/>
                <a:ea typeface="華康魏碑體" pitchFamily="65" charset="-120"/>
              </a:rPr>
              <a:t>(</a:t>
            </a:r>
            <a:r>
              <a:rPr lang="en-US" altLang="zh-TW" sz="2400" dirty="0" err="1">
                <a:latin typeface="華康魏碑體" pitchFamily="65" charset="-120"/>
                <a:ea typeface="華康魏碑體" pitchFamily="65" charset="-120"/>
              </a:rPr>
              <a:t>多作</a:t>
            </a:r>
            <a:r>
              <a:rPr lang="en-US" altLang="zh-TW" sz="2400" dirty="0">
                <a:latin typeface="華康魏碑體" pitchFamily="65" charset="-120"/>
                <a:ea typeface="華康魏碑體" pitchFamily="65" charset="-120"/>
              </a:rPr>
              <a:t>)</a:t>
            </a: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TW" altLang="en-US" sz="2400" dirty="0">
                <a:latin typeface="華康魏碑體" pitchFamily="65" charset="-120"/>
                <a:ea typeface="華康魏碑體" pitchFamily="65" charset="-120"/>
              </a:rPr>
              <a:t>西天取經，志在中土</a:t>
            </a:r>
            <a:endParaRPr lang="en-US" altLang="zh-TW" sz="2400" dirty="0">
              <a:latin typeface="華康魏碑體" pitchFamily="65" charset="-120"/>
              <a:ea typeface="華康魏碑體" pitchFamily="65" charset="-120"/>
            </a:endParaRPr>
          </a:p>
          <a:p>
            <a:pPr>
              <a:spcBef>
                <a:spcPts val="800"/>
              </a:spcBef>
              <a:spcAft>
                <a:spcPts val="800"/>
              </a:spcAft>
            </a:pPr>
            <a:r>
              <a:rPr lang="zh-TW" altLang="en-US" sz="2400" dirty="0" smtClean="0">
                <a:latin typeface="華康魏碑體" pitchFamily="65" charset="-120"/>
                <a:ea typeface="華康魏碑體" pitchFamily="65" charset="-120"/>
              </a:rPr>
              <a:t>立足台灣，放眼</a:t>
            </a:r>
            <a:r>
              <a:rPr lang="zh-TW" altLang="en-US" dirty="0">
                <a:latin typeface="華康魏碑體" pitchFamily="65" charset="-120"/>
              </a:rPr>
              <a:t>全球；</a:t>
            </a:r>
            <a:r>
              <a:rPr lang="zh-TW" altLang="en-US" dirty="0" smtClean="0">
                <a:latin typeface="華康魏碑體" pitchFamily="65" charset="-120"/>
              </a:rPr>
              <a:t>今日電機資訊所有的學問、技術、產業都是全球性的</a:t>
            </a:r>
            <a:endParaRPr lang="zh-TW" altLang="en-US" sz="2400" dirty="0" smtClean="0">
              <a:latin typeface="華康魏碑體" pitchFamily="65" charset="-120"/>
              <a:ea typeface="華康魏碑體" pitchFamily="65" charset="-120"/>
            </a:endParaRPr>
          </a:p>
          <a:p>
            <a:pPr lvl="1">
              <a:spcBef>
                <a:spcPts val="200"/>
              </a:spcBef>
              <a:spcAft>
                <a:spcPts val="2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華康魏碑體" pitchFamily="65" charset="-120"/>
                <a:ea typeface="華康魏碑體" pitchFamily="65" charset="-120"/>
              </a:rPr>
              <a:t>走出台灣，全球世界海闊天空</a:t>
            </a:r>
          </a:p>
          <a:p>
            <a:pPr lvl="1">
              <a:spcBef>
                <a:spcPts val="200"/>
              </a:spcBef>
              <a:spcAft>
                <a:spcPts val="20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華康魏碑體" pitchFamily="65" charset="-120"/>
                <a:ea typeface="華康魏碑體" pitchFamily="65" charset="-120"/>
              </a:rPr>
              <a:t>走遍</a:t>
            </a:r>
            <a:r>
              <a:rPr lang="zh-TW" altLang="en-US" sz="2200" dirty="0">
                <a:latin typeface="華康魏碑體" pitchFamily="65" charset="-120"/>
                <a:ea typeface="華康魏碑體" pitchFamily="65" charset="-120"/>
              </a:rPr>
              <a:t>全球，台灣永遠是最溫暖可愛的</a:t>
            </a:r>
            <a:r>
              <a:rPr lang="zh-TW" altLang="en-US" sz="2200" dirty="0" smtClean="0">
                <a:latin typeface="華康魏碑體" pitchFamily="65" charset="-120"/>
                <a:ea typeface="華康魏碑體" pitchFamily="65" charset="-120"/>
              </a:rPr>
              <a:t>家</a:t>
            </a:r>
            <a:endParaRPr lang="en-US" altLang="zh-TW" sz="2200" dirty="0" smtClean="0">
              <a:latin typeface="華康魏碑體" pitchFamily="65" charset="-120"/>
              <a:ea typeface="華康魏碑體" pitchFamily="65" charset="-120"/>
            </a:endParaRPr>
          </a:p>
          <a:p>
            <a:pPr marL="342900" lvl="1" indent="-342900">
              <a:spcBef>
                <a:spcPts val="800"/>
              </a:spcBef>
              <a:spcAft>
                <a:spcPts val="800"/>
              </a:spcAft>
              <a:buFont typeface="Arial" pitchFamily="34" charset="0"/>
              <a:buChar char="•"/>
            </a:pPr>
            <a:r>
              <a:rPr lang="zh-TW" altLang="en-US" sz="2400" dirty="0">
                <a:latin typeface="華康魏碑體" pitchFamily="65" charset="-120"/>
              </a:rPr>
              <a:t>名師高徒</a:t>
            </a:r>
            <a:r>
              <a:rPr lang="en-US" altLang="zh-TW" sz="2400" dirty="0">
                <a:latin typeface="華康魏碑體" pitchFamily="65" charset="-120"/>
              </a:rPr>
              <a:t>/</a:t>
            </a:r>
            <a:r>
              <a:rPr lang="zh-TW" altLang="en-US" sz="2400" dirty="0">
                <a:latin typeface="華康魏碑體" pitchFamily="65" charset="-120"/>
              </a:rPr>
              <a:t>伯樂千里馬</a:t>
            </a:r>
          </a:p>
        </p:txBody>
      </p:sp>
    </p:spTree>
    <p:extLst>
      <p:ext uri="{BB962C8B-B14F-4D97-AF65-F5344CB8AC3E}">
        <p14:creationId xmlns:p14="http://schemas.microsoft.com/office/powerpoint/2010/main" val="329854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3200" dirty="0">
                <a:ea typeface="華康魏碑體" pitchFamily="65" charset="-120"/>
              </a:rPr>
              <a:t>個人讀書研究</a:t>
            </a:r>
            <a:r>
              <a:rPr lang="zh-TW" altLang="en-US" sz="3200" dirty="0" smtClean="0">
                <a:ea typeface="華康魏碑體" pitchFamily="65" charset="-120"/>
              </a:rPr>
              <a:t>歷程回顧</a:t>
            </a:r>
            <a:endParaRPr lang="zh-TW" altLang="en-US" sz="3200" dirty="0">
              <a:ea typeface="華康魏碑體" pitchFamily="65" charset="-12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200"/>
            <a:ext cx="9144000" cy="598625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大四：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 </a:t>
            </a:r>
            <a:r>
              <a:rPr lang="zh-TW" altLang="en-US" dirty="0" smtClean="0">
                <a:latin typeface="Times New Roman" panose="02020603050405020304" pitchFamily="18" charset="0"/>
                <a:ea typeface="華康魏碑體" pitchFamily="65" charset="-120"/>
              </a:rPr>
              <a:t>控制</a:t>
            </a:r>
            <a:endParaRPr lang="zh-TW" altLang="en-US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碩士：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半導體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博士論文：衛星通訊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400" dirty="0">
                <a:latin typeface="Times New Roman" panose="02020603050405020304" pitchFamily="18" charset="0"/>
                <a:ea typeface="華康魏碑體" pitchFamily="65" charset="-120"/>
              </a:rPr>
              <a:t>1979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回到台大：用一年的時間尋找新的研究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領域 </a:t>
            </a:r>
            <a:r>
              <a:rPr lang="en-US" altLang="zh-TW" sz="2400" dirty="0" smtClean="0">
                <a:latin typeface="Times New Roman" panose="02020603050405020304" pitchFamily="18" charset="0"/>
                <a:ea typeface="華康魏碑體" pitchFamily="65" charset="-120"/>
              </a:rPr>
              <a:t>—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 雙管研究</a:t>
            </a:r>
            <a:endParaRPr lang="zh-TW" altLang="en-US" sz="24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Digital 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Transmission </a:t>
            </a: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Theory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 </a:t>
            </a: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(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只用紙和筆</a:t>
            </a: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)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Digital Speech Processing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 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(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只用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微處理機：教學的奇緣</a:t>
            </a: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)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400" dirty="0">
                <a:latin typeface="Times New Roman" panose="02020603050405020304" pitchFamily="18" charset="0"/>
                <a:ea typeface="華康魏碑體" pitchFamily="65" charset="-120"/>
              </a:rPr>
              <a:t>1982 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資訊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系系主任</a:t>
            </a:r>
            <a:endParaRPr lang="zh-TW" altLang="en-US" sz="24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中文電腦及中文輸入法</a:t>
            </a:r>
            <a:r>
              <a:rPr lang="en-US" altLang="zh-TW" sz="2200" dirty="0" smtClean="0">
                <a:latin typeface="華康魏碑體" panose="03000709000000000000" pitchFamily="65" charset="-120"/>
              </a:rPr>
              <a:t>/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國語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語音合成及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辨識</a:t>
            </a:r>
            <a:endParaRPr lang="zh-TW" altLang="en-US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400" dirty="0">
                <a:latin typeface="Times New Roman" panose="02020603050405020304" pitchFamily="18" charset="0"/>
                <a:ea typeface="華康魏碑體" pitchFamily="65" charset="-120"/>
              </a:rPr>
              <a:t>1991 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中研院資訊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所所長</a:t>
            </a:r>
            <a:endParaRPr lang="zh-TW" altLang="en-US" sz="24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中文語言知識及網路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環境：以語音輸入中文為唯一目標</a:t>
            </a:r>
            <a:endParaRPr lang="zh-TW" altLang="en-US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400" dirty="0">
                <a:latin typeface="Times New Roman" panose="02020603050405020304" pitchFamily="18" charset="0"/>
                <a:ea typeface="華康魏碑體" pitchFamily="65" charset="-120"/>
              </a:rPr>
              <a:t>1996 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網路環境下的語音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技術</a:t>
            </a:r>
            <a:endParaRPr lang="en-US" altLang="zh-TW" sz="24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不再以語音輸入為唯一主題，也不再以中文華語為中心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US" altLang="zh-TW" sz="2400" dirty="0">
                <a:latin typeface="Times New Roman" panose="02020603050405020304" pitchFamily="18" charset="0"/>
                <a:ea typeface="華康魏碑體" pitchFamily="65" charset="-120"/>
              </a:rPr>
              <a:t>1999 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由雙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管研究回歸單一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主軸</a:t>
            </a:r>
            <a:endParaRPr lang="en-US" altLang="zh-TW" sz="24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3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蠟燭兩頭燒到海闊天空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Aft>
                <a:spcPts val="0"/>
              </a:spcAft>
            </a:pP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資源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限制</a:t>
            </a:r>
            <a:r>
              <a:rPr lang="en-US" altLang="zh-TW" sz="2400" dirty="0" smtClean="0">
                <a:latin typeface="華康魏碑體" panose="03000709000000000000" pitchFamily="65" charset="-120"/>
              </a:rPr>
              <a:t>/</a:t>
            </a:r>
            <a:r>
              <a:rPr lang="en-US" altLang="zh-TW" sz="2400" dirty="0" err="1" smtClean="0">
                <a:latin typeface="Times New Roman" panose="02020603050405020304" pitchFamily="18" charset="0"/>
                <a:ea typeface="華康魏碑體" pitchFamily="65" charset="-120"/>
              </a:rPr>
              <a:t>特殊空間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偶然機會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en-US" altLang="zh-TW" sz="2400" dirty="0" err="1" smtClean="0">
                <a:latin typeface="Times New Roman" panose="02020603050405020304" pitchFamily="18" charset="0"/>
                <a:ea typeface="華康魏碑體" pitchFamily="65" charset="-120"/>
              </a:rPr>
              <a:t>長期醞釀</a:t>
            </a:r>
            <a:endParaRPr lang="zh-TW" altLang="en-US" sz="2400" dirty="0">
              <a:latin typeface="Times New Roman" panose="02020603050405020304" pitchFamily="18" charset="0"/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079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030983"/>
            <a:ext cx="8207375" cy="1470025"/>
          </a:xfrm>
        </p:spPr>
        <p:txBody>
          <a:bodyPr/>
          <a:lstStyle/>
          <a:p>
            <a:pPr>
              <a:spcBef>
                <a:spcPct val="50000"/>
              </a:spcBef>
            </a:pPr>
            <a:r>
              <a:rPr lang="zh-TW" altLang="en-US" sz="4000" kern="1200" dirty="0" smtClean="0">
                <a:solidFill>
                  <a:schemeClr val="tx1"/>
                </a:solidFill>
                <a:latin typeface="華康魏碑體" pitchFamily="65" charset="-120"/>
                <a:ea typeface="華康魏碑體" pitchFamily="65" charset="-120"/>
                <a:cs typeface="+mn-cs"/>
              </a:rPr>
              <a:t>學生時期對日後發展有重大影響的若干事</a:t>
            </a:r>
            <a:endParaRPr lang="zh-TW" altLang="en-US" sz="4000" kern="1200" dirty="0">
              <a:solidFill>
                <a:schemeClr val="tx1"/>
              </a:solidFill>
              <a:latin typeface="華康魏碑體" pitchFamily="65" charset="-120"/>
              <a:ea typeface="華康魏碑體" pitchFamily="65" charset="-120"/>
              <a:cs typeface="+mn-cs"/>
            </a:endParaRPr>
          </a:p>
        </p:txBody>
      </p:sp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712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67612"/>
            <a:ext cx="9144000" cy="5847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3200" dirty="0" smtClean="0">
                <a:ea typeface="華康魏碑體" pitchFamily="65" charset="-120"/>
              </a:rPr>
              <a:t>學生時期對日後發展有</a:t>
            </a:r>
            <a:r>
              <a:rPr lang="zh-TW" altLang="en-US" sz="3200" dirty="0">
                <a:ea typeface="華康魏碑體" pitchFamily="65" charset="-120"/>
              </a:rPr>
              <a:t>重大影響</a:t>
            </a:r>
            <a:r>
              <a:rPr lang="zh-TW" altLang="en-US" sz="3200" dirty="0" smtClean="0">
                <a:ea typeface="華康魏碑體" pitchFamily="65" charset="-120"/>
              </a:rPr>
              <a:t>的若干事 </a:t>
            </a:r>
            <a:r>
              <a:rPr lang="en-US" altLang="zh-TW" sz="3200" dirty="0" smtClean="0">
                <a:ea typeface="華康魏碑體" pitchFamily="65" charset="-120"/>
              </a:rPr>
              <a:t>(</a:t>
            </a:r>
            <a:r>
              <a:rPr lang="en-US" altLang="zh-TW" sz="3200" dirty="0" smtClean="0">
                <a:latin typeface="Times New Roman" pitchFamily="18" charset="0"/>
                <a:ea typeface="華康魏碑體" pitchFamily="65" charset="-120"/>
              </a:rPr>
              <a:t>1/5)</a:t>
            </a:r>
            <a:endParaRPr lang="en-US" altLang="zh-TW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199"/>
            <a:ext cx="9144000" cy="566308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zh-TW" altLang="en-US" sz="2400" dirty="0"/>
              <a:t>思考才是王道</a:t>
            </a:r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關書</a:t>
            </a:r>
            <a:r>
              <a:rPr lang="en-US" altLang="zh-TW" dirty="0">
                <a:latin typeface="華康魏碑體" panose="03000709000000000000" pitchFamily="65" charset="-120"/>
              </a:rPr>
              <a:t>/</a:t>
            </a:r>
            <a:r>
              <a:rPr lang="en-US" altLang="zh-TW" sz="2200" dirty="0" err="1" smtClean="0"/>
              <a:t>開書</a:t>
            </a:r>
            <a:r>
              <a:rPr lang="en-US" altLang="zh-TW" dirty="0">
                <a:latin typeface="華康魏碑體" panose="03000709000000000000" pitchFamily="65" charset="-120"/>
              </a:rPr>
              <a:t>/</a:t>
            </a:r>
            <a:r>
              <a:rPr lang="en-US" altLang="zh-TW" sz="2200" dirty="0" err="1" smtClean="0"/>
              <a:t>帶回家</a:t>
            </a:r>
            <a:r>
              <a:rPr lang="en-US" altLang="zh-TW" sz="2200" dirty="0"/>
              <a:t>, </a:t>
            </a:r>
            <a:r>
              <a:rPr lang="en-US" altLang="zh-TW" sz="2200" dirty="0" err="1" smtClean="0"/>
              <a:t>記公式</a:t>
            </a:r>
            <a:r>
              <a:rPr lang="zh-TW" altLang="en-US" sz="2200" dirty="0" smtClean="0"/>
              <a:t>解題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zh-TW" altLang="en-US" dirty="0" smtClean="0">
                <a:latin typeface="華康魏碑體" panose="03000709000000000000" pitchFamily="65" charset="-120"/>
              </a:rPr>
              <a:t>記內容答題</a:t>
            </a:r>
            <a:r>
              <a:rPr lang="zh-TW" altLang="en-US" sz="2200" dirty="0" smtClean="0"/>
              <a:t>：第一個震撼</a:t>
            </a:r>
            <a:endParaRPr lang="en-US" altLang="zh-TW" sz="2200" dirty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未來要作的工作</a:t>
            </a:r>
            <a:r>
              <a:rPr lang="en-US" altLang="zh-TW" sz="2200" dirty="0" err="1" smtClean="0"/>
              <a:t>不准看書嗎</a:t>
            </a:r>
            <a:r>
              <a:rPr lang="en-US" altLang="zh-TW" sz="2200" dirty="0"/>
              <a:t>?</a:t>
            </a:r>
            <a:r>
              <a:rPr lang="zh-TW" altLang="en-US" sz="2200" dirty="0"/>
              <a:t> </a:t>
            </a:r>
            <a:endParaRPr lang="en-US" altLang="zh-TW" sz="2200" dirty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大腦不只有</a:t>
            </a:r>
            <a:r>
              <a:rPr lang="en-US" altLang="zh-TW" sz="2200" dirty="0" err="1" smtClean="0"/>
              <a:t>記憶力</a:t>
            </a:r>
            <a:r>
              <a:rPr lang="en-US" altLang="zh-TW" sz="2200" dirty="0" smtClean="0"/>
              <a:t>,</a:t>
            </a:r>
            <a:r>
              <a:rPr lang="zh-TW" altLang="en-US" dirty="0"/>
              <a:t>也有</a:t>
            </a:r>
            <a:r>
              <a:rPr lang="en-US" altLang="zh-TW" sz="2200" dirty="0" err="1" smtClean="0"/>
              <a:t>理解力</a:t>
            </a:r>
            <a:r>
              <a:rPr lang="en-US" altLang="zh-TW" sz="2200" dirty="0" err="1"/>
              <a:t>,創造力</a:t>
            </a:r>
            <a:r>
              <a:rPr lang="en-US" altLang="zh-TW" sz="2200" dirty="0" smtClean="0"/>
              <a:t>…</a:t>
            </a:r>
            <a:r>
              <a:rPr lang="zh-TW" altLang="en-US" sz="2200" dirty="0" smtClean="0"/>
              <a:t>，不同領域狀況不同</a:t>
            </a:r>
            <a:endParaRPr lang="en-US" altLang="zh-TW" sz="2200" dirty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dirty="0" smtClean="0"/>
              <a:t>mathematician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en-US" altLang="zh-TW" dirty="0" smtClean="0"/>
              <a:t>engineer</a:t>
            </a:r>
            <a:r>
              <a:rPr lang="zh-TW" altLang="en-US" dirty="0"/>
              <a:t>：</a:t>
            </a:r>
            <a:r>
              <a:rPr lang="zh-TW" altLang="en-US" dirty="0" smtClean="0"/>
              <a:t>第二個震撼</a:t>
            </a:r>
            <a:endParaRPr lang="en-US" altLang="zh-TW" dirty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不只是推數學式子 </a:t>
            </a:r>
            <a:r>
              <a:rPr lang="en-US" altLang="zh-TW" dirty="0" smtClean="0"/>
              <a:t>follow the lines</a:t>
            </a:r>
            <a:r>
              <a:rPr lang="zh-TW" altLang="en-US" dirty="0" smtClean="0"/>
              <a:t>：</a:t>
            </a:r>
            <a:r>
              <a:rPr lang="zh-TW" altLang="en-US" dirty="0"/>
              <a:t>真正瞭解其內容</a:t>
            </a:r>
            <a:endParaRPr lang="en-US" altLang="zh-TW" sz="2200" dirty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不再花時間</a:t>
            </a:r>
            <a:r>
              <a:rPr lang="zh-TW" altLang="en-US" sz="2200" dirty="0"/>
              <a:t>記</a:t>
            </a:r>
            <a:r>
              <a:rPr lang="zh-TW" altLang="en-US" sz="2200" dirty="0" smtClean="0"/>
              <a:t>課本或論文的內容</a:t>
            </a:r>
            <a:r>
              <a:rPr lang="zh-TW" altLang="en-US" sz="2200" dirty="0"/>
              <a:t>或</a:t>
            </a:r>
            <a:r>
              <a:rPr lang="zh-TW" altLang="en-US" dirty="0" smtClean="0"/>
              <a:t>公式，而是花時間去思考</a:t>
            </a:r>
            <a:endParaRPr lang="en-US" altLang="zh-TW" dirty="0" smtClean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體會到原來大腦有許多功用</a:t>
            </a:r>
            <a:endParaRPr lang="zh-TW" altLang="en-US" dirty="0"/>
          </a:p>
          <a:p>
            <a:pPr>
              <a:spcBef>
                <a:spcPts val="500"/>
              </a:spcBef>
              <a:spcAft>
                <a:spcPts val="0"/>
              </a:spcAft>
            </a:pPr>
            <a:r>
              <a:rPr lang="zh-TW" altLang="en-US" sz="2400" dirty="0" smtClean="0"/>
              <a:t>無為而治</a:t>
            </a:r>
            <a:r>
              <a:rPr lang="zh-TW" altLang="en-US" sz="2400" dirty="0"/>
              <a:t>的指導教授</a:t>
            </a:r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作</a:t>
            </a:r>
            <a:r>
              <a:rPr lang="en-US" altLang="zh-TW" sz="2200" dirty="0" smtClean="0"/>
              <a:t>project</a:t>
            </a:r>
            <a:r>
              <a:rPr lang="zh-TW" altLang="en-US" sz="2200" dirty="0" smtClean="0"/>
              <a:t>和博士論文無關，滿三</a:t>
            </a:r>
            <a:r>
              <a:rPr lang="zh-TW" altLang="en-US" sz="2200" dirty="0"/>
              <a:t>年還不知道要作什麼，再來找我</a:t>
            </a:r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smtClean="0"/>
              <a:t>唸</a:t>
            </a:r>
            <a:r>
              <a:rPr lang="zh-TW" altLang="en-US" sz="2200" dirty="0"/>
              <a:t>研究所的最大</a:t>
            </a:r>
            <a:r>
              <a:rPr lang="zh-TW" altLang="en-US" sz="2200" dirty="0" smtClean="0"/>
              <a:t>收穫</a:t>
            </a:r>
            <a:r>
              <a:rPr lang="zh-TW" altLang="en-US" dirty="0" smtClean="0"/>
              <a:t>：可以自力進入一個領域，獨立發掘問題，找到答案的信心</a:t>
            </a:r>
            <a:endParaRPr lang="en-US" altLang="zh-TW" dirty="0" smtClean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可以另找領域重新開始</a:t>
            </a:r>
            <a:endParaRPr lang="zh-TW" altLang="en-US" sz="2200" dirty="0"/>
          </a:p>
          <a:p>
            <a:pPr lvl="1">
              <a:spcBef>
                <a:spcPts val="5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堅守</a:t>
            </a:r>
            <a:r>
              <a:rPr lang="zh-TW" altLang="en-US" sz="2200" dirty="0"/>
              <a:t>的</a:t>
            </a:r>
            <a:r>
              <a:rPr lang="zh-TW" altLang="en-US" sz="2200" dirty="0" smtClean="0"/>
              <a:t>信條：不規定研究生作什麼，如何作</a:t>
            </a:r>
            <a:endParaRPr lang="zh-TW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1557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zh-TW" altLang="en-US" sz="3200" dirty="0" smtClean="0">
                <a:latin typeface="Times New Roman" panose="02020603050405020304" pitchFamily="18" charset="0"/>
                <a:ea typeface="華康魏碑體" pitchFamily="65" charset="-120"/>
              </a:rPr>
              <a:t>學生時期對日後發展有重大影響的若干事 </a:t>
            </a:r>
            <a:r>
              <a:rPr lang="en-US" altLang="zh-TW" sz="3200" dirty="0" smtClean="0">
                <a:latin typeface="Times New Roman" panose="02020603050405020304" pitchFamily="18" charset="0"/>
                <a:ea typeface="華康魏碑體" pitchFamily="65" charset="-120"/>
              </a:rPr>
              <a:t>(2/5)</a:t>
            </a:r>
            <a:endParaRPr lang="en-US" altLang="zh-TW" sz="3200" dirty="0">
              <a:latin typeface="Times New Roman" pitchFamily="18" charset="0"/>
              <a:ea typeface="華康魏碑體" pitchFamily="65" charset="-12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907200"/>
            <a:ext cx="914400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認真多上課：廣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建知識基礎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修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課</a:t>
            </a:r>
            <a:r>
              <a:rPr lang="en-US" altLang="zh-TW" sz="2200" dirty="0">
                <a:latin typeface="華康魏碑體" panose="03000709000000000000" pitchFamily="65" charset="-120"/>
              </a:rPr>
              <a:t>/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旁聽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，跟上進度，畢業後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2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年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書到用時方恨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少：會想到用什麼方法解什麼問題，是因為先讀過那個方法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要用才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唸鐵定來不及，讀書不要先問用在哪裡</a:t>
            </a:r>
            <a:endParaRPr lang="zh-TW" altLang="en-US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多作加法，少作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減法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 smtClean="0">
                <a:latin typeface="Times New Roman" panose="02020603050405020304" pitchFamily="18" charset="0"/>
                <a:ea typeface="華康魏碑體" pitchFamily="65" charset="-120"/>
              </a:rPr>
              <a:t>學不同領域的學問：融</a:t>
            </a: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多元知識於一爐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err="1" smtClean="0">
                <a:latin typeface="Times New Roman" panose="02020603050405020304" pitchFamily="18" charset="0"/>
                <a:ea typeface="華康魏碑體" pitchFamily="65" charset="-120"/>
              </a:rPr>
              <a:t>控制</a:t>
            </a:r>
            <a:r>
              <a:rPr lang="en-US" altLang="zh-TW" sz="2200" dirty="0" err="1">
                <a:latin typeface="Times New Roman" panose="02020603050405020304" pitchFamily="18" charset="0"/>
                <a:ea typeface="華康魏碑體" pitchFamily="65" charset="-120"/>
              </a:rPr>
              <a:t>，半導體</a:t>
            </a:r>
            <a:r>
              <a:rPr lang="en-US" altLang="zh-TW" sz="2200" dirty="0" err="1" smtClean="0">
                <a:latin typeface="Times New Roman" panose="02020603050405020304" pitchFamily="18" charset="0"/>
                <a:ea typeface="華康魏碑體" pitchFamily="65" charset="-120"/>
              </a:rPr>
              <a:t>，衛星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，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通訊，</a:t>
            </a:r>
            <a:r>
              <a:rPr lang="en-US" altLang="zh-TW" sz="2200" dirty="0" err="1">
                <a:latin typeface="Times New Roman" panose="02020603050405020304" pitchFamily="18" charset="0"/>
                <a:ea typeface="華康魏碑體" pitchFamily="65" charset="-120"/>
              </a:rPr>
              <a:t>訊號處理，計算機</a:t>
            </a:r>
            <a:r>
              <a:rPr lang="en-US" altLang="zh-TW" sz="2200" dirty="0">
                <a:latin typeface="Times New Roman" panose="02020603050405020304" pitchFamily="18" charset="0"/>
                <a:ea typeface="華康魏碑體" pitchFamily="65" charset="-120"/>
              </a:rPr>
              <a:t>，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語言學</a:t>
            </a:r>
            <a:r>
              <a:rPr lang="en-US" altLang="zh-TW" sz="2200" dirty="0" smtClean="0">
                <a:latin typeface="Times New Roman" panose="02020603050405020304" pitchFamily="18" charset="0"/>
                <a:ea typeface="華康魏碑體" pitchFamily="65" charset="-120"/>
              </a:rPr>
              <a:t>…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互不相干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？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不同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學問間有相通有互補，互相滋潤增長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跨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領域學問有最大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空間：單一領域常人山人海</a:t>
            </a:r>
            <a:endParaRPr lang="zh-TW" altLang="en-US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尊敬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所有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領域所有學問</a:t>
            </a:r>
            <a:endParaRPr lang="en-US" altLang="zh-TW" sz="2200" dirty="0" smtClean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認真學習有機會學習的領域</a:t>
            </a:r>
            <a:endParaRPr lang="en-US" altLang="zh-TW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zh-TW" altLang="en-US" sz="2400" dirty="0">
                <a:latin typeface="Times New Roman" panose="02020603050405020304" pitchFamily="18" charset="0"/>
                <a:ea typeface="華康魏碑體" pitchFamily="65" charset="-120"/>
              </a:rPr>
              <a:t>專攻領域一再調整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對進入新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領域從不感到擔心害怕</a:t>
            </a: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猶疑：多學一些學問是好事</a:t>
            </a:r>
            <a:endParaRPr lang="zh-TW" altLang="en-US" sz="2200" dirty="0">
              <a:latin typeface="Times New Roman" panose="02020603050405020304" pitchFamily="18" charset="0"/>
              <a:ea typeface="華康魏碑體" pitchFamily="65" charset="-12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新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的未知領域提供新的天地與機會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latin typeface="Times New Roman" panose="02020603050405020304" pitchFamily="18" charset="0"/>
                <a:ea typeface="華康魏碑體" pitchFamily="65" charset="-120"/>
              </a:rPr>
              <a:t>對</a:t>
            </a:r>
            <a:r>
              <a:rPr lang="zh-TW" altLang="en-US" sz="2200" dirty="0">
                <a:latin typeface="Times New Roman" panose="02020603050405020304" pitchFamily="18" charset="0"/>
                <a:ea typeface="華康魏碑體" pitchFamily="65" charset="-120"/>
              </a:rPr>
              <a:t>新方向的好奇與探索</a:t>
            </a:r>
          </a:p>
        </p:txBody>
      </p:sp>
    </p:spTree>
    <p:extLst>
      <p:ext uri="{BB962C8B-B14F-4D97-AF65-F5344CB8AC3E}">
        <p14:creationId xmlns:p14="http://schemas.microsoft.com/office/powerpoint/2010/main" val="391768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3200" dirty="0" smtClean="0">
                <a:ea typeface="華康魏碑體" pitchFamily="65" charset="-120"/>
              </a:rPr>
              <a:t>學生時期對日後發展有</a:t>
            </a:r>
            <a:r>
              <a:rPr lang="zh-TW" altLang="en-US" sz="3200" dirty="0">
                <a:ea typeface="華康魏碑體" pitchFamily="65" charset="-120"/>
              </a:rPr>
              <a:t>重大影響</a:t>
            </a:r>
            <a:r>
              <a:rPr lang="zh-TW" altLang="en-US" sz="3200" dirty="0" smtClean="0">
                <a:ea typeface="華康魏碑體" pitchFamily="65" charset="-120"/>
              </a:rPr>
              <a:t>的若干事 </a:t>
            </a:r>
            <a:r>
              <a:rPr lang="en-US" altLang="zh-TW" sz="3200" dirty="0" smtClean="0">
                <a:ea typeface="華康魏碑體" pitchFamily="65" charset="-120"/>
              </a:rPr>
              <a:t>(3/5)</a:t>
            </a:r>
            <a:endParaRPr lang="en-US" altLang="zh-TW" sz="3200" dirty="0">
              <a:ea typeface="華康魏碑體" pitchFamily="65" charset="-12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200"/>
            <a:ext cx="9144000" cy="591149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0"/>
              </a:spcBef>
            </a:pPr>
            <a:r>
              <a:rPr lang="zh-TW" altLang="en-US" sz="2400" dirty="0" smtClean="0"/>
              <a:t>英語</a:t>
            </a:r>
            <a:r>
              <a:rPr lang="zh-TW" altLang="en-US" sz="2400" dirty="0"/>
              <a:t>能力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發音</a:t>
            </a:r>
            <a:r>
              <a:rPr lang="zh-TW" altLang="en-US" dirty="0" smtClean="0"/>
              <a:t>矯正：以四週美國人為師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課餘學習：上為美國人開的英文課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/>
              <a:t>單向吸收</a:t>
            </a:r>
            <a:endParaRPr lang="en-US" altLang="zh-TW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單</a:t>
            </a:r>
            <a:r>
              <a:rPr lang="zh-TW" altLang="en-US" sz="2200" dirty="0"/>
              <a:t>向</a:t>
            </a:r>
            <a:r>
              <a:rPr lang="zh-TW" altLang="en-US" sz="2200" dirty="0" smtClean="0"/>
              <a:t>發表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雙向交流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寫作</a:t>
            </a:r>
            <a:endParaRPr lang="zh-TW" altLang="en-US" sz="2200" dirty="0"/>
          </a:p>
          <a:p>
            <a:pPr>
              <a:spcBef>
                <a:spcPts val="0"/>
              </a:spcBef>
            </a:pPr>
            <a:r>
              <a:rPr lang="en-US" altLang="zh-TW" sz="2400" dirty="0"/>
              <a:t>Presentation</a:t>
            </a:r>
            <a:r>
              <a:rPr lang="zh-TW" altLang="en-US" sz="2400" dirty="0"/>
              <a:t>的</a:t>
            </a:r>
            <a:r>
              <a:rPr lang="zh-TW" altLang="en-US" sz="2400" dirty="0" smtClean="0"/>
              <a:t>功夫</a:t>
            </a:r>
            <a:endParaRPr lang="zh-TW" altLang="en-US" sz="24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smtClean="0"/>
              <a:t>Qualifying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en-US" altLang="zh-TW" dirty="0" smtClean="0">
                <a:cs typeface="Times New Roman" panose="02020603050405020304" pitchFamily="18" charset="0"/>
              </a:rPr>
              <a:t>Exam</a:t>
            </a:r>
            <a:r>
              <a:rPr lang="zh-TW" altLang="en-US" dirty="0" smtClean="0">
                <a:cs typeface="Times New Roman" panose="02020603050405020304" pitchFamily="18" charset="0"/>
              </a:rPr>
              <a:t>：</a:t>
            </a:r>
            <a:r>
              <a:rPr lang="zh-TW" altLang="en-US" dirty="0">
                <a:cs typeface="Times New Roman" panose="02020603050405020304" pitchFamily="18" charset="0"/>
              </a:rPr>
              <a:t>一對</a:t>
            </a:r>
            <a:r>
              <a:rPr lang="zh-TW" altLang="en-US" dirty="0" smtClean="0">
                <a:cs typeface="Times New Roman" panose="02020603050405020304" pitchFamily="18" charset="0"/>
              </a:rPr>
              <a:t>一口試</a:t>
            </a:r>
            <a:r>
              <a:rPr lang="en-US" altLang="zh-TW" dirty="0" smtClean="0">
                <a:cs typeface="Times New Roman" panose="02020603050405020304" pitchFamily="18" charset="0"/>
              </a:rPr>
              <a:t>(</a:t>
            </a:r>
            <a:r>
              <a:rPr lang="zh-TW" altLang="en-US" dirty="0" smtClean="0">
                <a:cs typeface="Times New Roman" panose="02020603050405020304" pitchFamily="18" charset="0"/>
              </a:rPr>
              <a:t>有限時間內回答或解出系列問題</a:t>
            </a:r>
            <a:r>
              <a:rPr lang="en-US" altLang="zh-TW" dirty="0" smtClean="0">
                <a:cs typeface="Times New Roman" panose="02020603050405020304" pitchFamily="18" charset="0"/>
              </a:rPr>
              <a:t>)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讀書讀到一段</a:t>
            </a:r>
            <a:r>
              <a:rPr lang="zh-TW" altLang="en-US" dirty="0" smtClean="0"/>
              <a:t>：</a:t>
            </a:r>
            <a:r>
              <a:rPr lang="en-US" altLang="zh-TW" sz="2200" dirty="0" err="1" smtClean="0"/>
              <a:t>用簡單</a:t>
            </a:r>
            <a:r>
              <a:rPr lang="zh-TW" altLang="en-US" sz="2200" dirty="0"/>
              <a:t>語言</a:t>
            </a:r>
            <a:r>
              <a:rPr lang="en-US" altLang="zh-TW" dirty="0" err="1"/>
              <a:t>指出其精神</a:t>
            </a:r>
            <a:r>
              <a:rPr lang="en-US" altLang="zh-TW" dirty="0" smtClean="0"/>
              <a:t>，</a:t>
            </a:r>
            <a:r>
              <a:rPr lang="zh-TW" altLang="en-US" dirty="0" smtClean="0"/>
              <a:t>必須</a:t>
            </a:r>
            <a:r>
              <a:rPr lang="en-US" altLang="zh-TW" dirty="0" err="1" smtClean="0"/>
              <a:t>真正</a:t>
            </a:r>
            <a:r>
              <a:rPr lang="zh-TW" altLang="en-US" dirty="0"/>
              <a:t>瞭解</a:t>
            </a:r>
            <a:r>
              <a:rPr lang="zh-TW" altLang="en-US" dirty="0" smtClean="0"/>
              <a:t>其</a:t>
            </a:r>
            <a:r>
              <a:rPr lang="en-US" altLang="zh-TW" dirty="0" err="1"/>
              <a:t>內容</a:t>
            </a:r>
            <a:endParaRPr lang="en-US" altLang="zh-TW" sz="22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教授上課：</a:t>
            </a:r>
            <a:r>
              <a:rPr lang="en-US" altLang="zh-TW" sz="2200" dirty="0" err="1" smtClean="0"/>
              <a:t>再複雜了不起的學問</a:t>
            </a:r>
            <a:r>
              <a:rPr lang="en-US" altLang="zh-TW" sz="2200" dirty="0" err="1"/>
              <a:t>，一樣可以一語中的</a:t>
            </a:r>
            <a:endParaRPr lang="en-US" altLang="zh-TW" sz="22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聽精</a:t>
            </a:r>
            <a:r>
              <a:rPr lang="zh-TW" altLang="en-US" dirty="0"/>
              <a:t>采</a:t>
            </a:r>
            <a:r>
              <a:rPr lang="zh-TW" altLang="en-US" sz="2200" dirty="0" smtClean="0"/>
              <a:t>的演講：</a:t>
            </a:r>
            <a:r>
              <a:rPr lang="en-US" altLang="zh-TW" dirty="0" smtClean="0"/>
              <a:t>presentation</a:t>
            </a:r>
            <a:r>
              <a:rPr lang="zh-TW" altLang="en-US" dirty="0" smtClean="0"/>
              <a:t>技巧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zh-TW" altLang="en-US" dirty="0" smtClean="0">
                <a:cs typeface="Times New Roman" panose="02020603050405020304" pitchFamily="18" charset="0"/>
              </a:rPr>
              <a:t>內容</a:t>
            </a:r>
            <a:r>
              <a:rPr lang="zh-TW" altLang="en-US" dirty="0" smtClean="0"/>
              <a:t>精采</a:t>
            </a:r>
            <a:endParaRPr lang="en-US" altLang="zh-TW" sz="2200" dirty="0" smtClean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dirty="0" err="1"/>
              <a:t>產業界重要技巧</a:t>
            </a:r>
            <a:endParaRPr lang="en-US" altLang="zh-TW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目的</a:t>
            </a:r>
            <a:r>
              <a:rPr lang="zh-TW" altLang="en-US" dirty="0"/>
              <a:t>是讓所有聽者瞭解並認為精采</a:t>
            </a:r>
            <a:endParaRPr lang="en-US" altLang="zh-TW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sz="2200" dirty="0" err="1" smtClean="0"/>
              <a:t>Paper</a:t>
            </a:r>
            <a:r>
              <a:rPr lang="en-US" altLang="zh-TW" sz="2200" dirty="0" err="1"/>
              <a:t>撰寫</a:t>
            </a:r>
            <a:r>
              <a:rPr lang="en-US" altLang="zh-TW" sz="2200" dirty="0" err="1" smtClean="0"/>
              <a:t>：content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en-US" altLang="zh-TW" sz="2200" dirty="0" err="1" smtClean="0"/>
              <a:t>presentation技巧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en-US" altLang="zh-TW" sz="2200" dirty="0" err="1" smtClean="0"/>
              <a:t>英文</a:t>
            </a:r>
            <a:endParaRPr lang="en-US" altLang="zh-TW" sz="2200" dirty="0"/>
          </a:p>
          <a:p>
            <a:pPr lvl="1">
              <a:spcBef>
                <a:spcPts val="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/>
              <a:t>重要的溝通技巧：成功的</a:t>
            </a:r>
            <a:r>
              <a:rPr lang="en-US" altLang="zh-TW" sz="2200" dirty="0" smtClean="0"/>
              <a:t>P</a:t>
            </a:r>
            <a:r>
              <a:rPr lang="en-US" altLang="zh-TW" dirty="0" smtClean="0"/>
              <a:t>resentation</a:t>
            </a:r>
            <a:r>
              <a:rPr lang="zh-TW" altLang="en-US" dirty="0" smtClean="0"/>
              <a:t>讓別人瞭解自己的觀點學問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zh-TW" altLang="en-US" dirty="0" smtClean="0">
                <a:latin typeface="華康魏碑體" panose="03000709000000000000" pitchFamily="65" charset="-120"/>
              </a:rPr>
              <a:t>研</a:t>
            </a:r>
            <a:r>
              <a:rPr lang="zh-TW" altLang="en-US" sz="2200" dirty="0" smtClean="0"/>
              <a:t>究生訓練</a:t>
            </a:r>
            <a:endParaRPr lang="en-US" altLang="zh-TW" sz="2200" dirty="0"/>
          </a:p>
        </p:txBody>
      </p:sp>
    </p:spTree>
    <p:extLst>
      <p:ext uri="{BB962C8B-B14F-4D97-AF65-F5344CB8AC3E}">
        <p14:creationId xmlns:p14="http://schemas.microsoft.com/office/powerpoint/2010/main" val="427543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zh-TW" altLang="en-US" sz="3200" dirty="0" smtClean="0">
                <a:ea typeface="華康魏碑體" pitchFamily="65" charset="-120"/>
              </a:rPr>
              <a:t>學生</a:t>
            </a:r>
            <a:r>
              <a:rPr lang="zh-TW" altLang="en-US" sz="3200" dirty="0">
                <a:ea typeface="華康魏碑體" pitchFamily="65" charset="-120"/>
              </a:rPr>
              <a:t>時期對</a:t>
            </a:r>
            <a:r>
              <a:rPr lang="zh-TW" altLang="en-US" sz="3200" dirty="0" smtClean="0">
                <a:ea typeface="華康魏碑體" pitchFamily="65" charset="-120"/>
              </a:rPr>
              <a:t>日後發展有</a:t>
            </a:r>
            <a:r>
              <a:rPr lang="zh-TW" altLang="en-US" sz="3200" dirty="0">
                <a:ea typeface="華康魏碑體" pitchFamily="65" charset="-120"/>
              </a:rPr>
              <a:t>重大影響</a:t>
            </a:r>
            <a:r>
              <a:rPr lang="zh-TW" altLang="en-US" sz="3200" dirty="0" smtClean="0">
                <a:ea typeface="華康魏碑體" pitchFamily="65" charset="-120"/>
              </a:rPr>
              <a:t>的若干事 </a:t>
            </a:r>
            <a:r>
              <a:rPr lang="en-US" altLang="zh-TW" sz="3200" dirty="0" smtClean="0">
                <a:ea typeface="華康魏碑體" pitchFamily="65" charset="-120"/>
              </a:rPr>
              <a:t>(4/5)</a:t>
            </a:r>
            <a:endParaRPr lang="en-US" altLang="zh-TW" sz="3200" dirty="0">
              <a:ea typeface="華康魏碑體" pitchFamily="65" charset="-12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0" y="907200"/>
            <a:ext cx="9144000" cy="55168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400"/>
              </a:lnSpc>
              <a:spcBef>
                <a:spcPts val="100"/>
              </a:spcBef>
            </a:pPr>
            <a:r>
              <a:rPr lang="zh-TW" altLang="en-US" sz="2400" dirty="0">
                <a:ea typeface="華康魏碑體" pitchFamily="65" charset="-120"/>
              </a:rPr>
              <a:t>處世為學的</a:t>
            </a:r>
            <a:r>
              <a:rPr lang="zh-TW" altLang="en-US" sz="2400" dirty="0" smtClean="0">
                <a:ea typeface="華康魏碑體" pitchFamily="65" charset="-120"/>
              </a:rPr>
              <a:t>態度</a:t>
            </a:r>
            <a:r>
              <a:rPr lang="en-US" altLang="zh-TW" dirty="0" smtClean="0">
                <a:latin typeface="華康魏碑體" panose="03000709000000000000" pitchFamily="65" charset="-120"/>
              </a:rPr>
              <a:t>/</a:t>
            </a:r>
            <a:r>
              <a:rPr lang="zh-TW" altLang="en-US" dirty="0" smtClean="0">
                <a:latin typeface="華康魏碑體" panose="03000709000000000000" pitchFamily="65" charset="-120"/>
              </a:rPr>
              <a:t>人格塑造</a:t>
            </a:r>
            <a:endParaRPr lang="zh-TW" altLang="en-US" sz="24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宿舍生活 </a:t>
            </a:r>
            <a:r>
              <a:rPr lang="en-US" altLang="zh-TW" sz="2200" dirty="0" smtClean="0">
                <a:ea typeface="華康魏碑體" pitchFamily="65" charset="-120"/>
              </a:rPr>
              <a:t>(</a:t>
            </a:r>
            <a:r>
              <a:rPr lang="zh-TW" altLang="en-US" sz="2200" dirty="0" smtClean="0">
                <a:ea typeface="華康魏碑體" pitchFamily="65" charset="-120"/>
              </a:rPr>
              <a:t>團體生活、人際關係</a:t>
            </a:r>
            <a:r>
              <a:rPr lang="en-US" altLang="zh-TW" sz="2200" dirty="0" smtClean="0">
                <a:ea typeface="華康魏碑體" pitchFamily="65" charset="-120"/>
              </a:rPr>
              <a:t>)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dirty="0" smtClean="0"/>
              <a:t>活動與社團</a:t>
            </a:r>
            <a:r>
              <a:rPr lang="zh-TW" altLang="en-US" dirty="0"/>
              <a:t>：</a:t>
            </a:r>
            <a:r>
              <a:rPr lang="zh-TW" altLang="en-US" sz="2200" dirty="0">
                <a:ea typeface="華康魏碑體" pitchFamily="65" charset="-120"/>
              </a:rPr>
              <a:t>班</a:t>
            </a:r>
            <a:r>
              <a:rPr lang="zh-TW" altLang="en-US" sz="2200" dirty="0" smtClean="0">
                <a:ea typeface="華康魏碑體" pitchFamily="65" charset="-120"/>
              </a:rPr>
              <a:t>代表、系學會、登山社</a:t>
            </a:r>
            <a:r>
              <a:rPr lang="en-US" altLang="zh-TW" sz="2200" dirty="0" smtClean="0">
                <a:ea typeface="華康魏碑體" pitchFamily="65" charset="-120"/>
              </a:rPr>
              <a:t>(</a:t>
            </a:r>
            <a:r>
              <a:rPr lang="zh-TW" altLang="en-US" sz="2200" dirty="0" smtClean="0">
                <a:ea typeface="華康魏碑體" pitchFamily="65" charset="-120"/>
              </a:rPr>
              <a:t>接受挑戰</a:t>
            </a:r>
            <a:r>
              <a:rPr lang="en-US" altLang="zh-TW" sz="2200" dirty="0" smtClean="0">
                <a:ea typeface="華康魏碑體" pitchFamily="65" charset="-120"/>
              </a:rPr>
              <a:t>)</a:t>
            </a:r>
            <a:r>
              <a:rPr lang="zh-TW" altLang="en-US" sz="2200" dirty="0" smtClean="0">
                <a:ea typeface="華康魏碑體" pitchFamily="65" charset="-120"/>
              </a:rPr>
              <a:t>、合唱團</a:t>
            </a:r>
            <a:r>
              <a:rPr lang="en-US" altLang="zh-TW" sz="2200" dirty="0" smtClean="0">
                <a:ea typeface="華康魏碑體" pitchFamily="65" charset="-120"/>
              </a:rPr>
              <a:t>(</a:t>
            </a:r>
            <a:r>
              <a:rPr lang="zh-TW" altLang="en-US" sz="2200" dirty="0" smtClean="0">
                <a:ea typeface="華康魏碑體" pitchFamily="65" charset="-120"/>
              </a:rPr>
              <a:t>口唱心合、團隊精神</a:t>
            </a:r>
            <a:r>
              <a:rPr lang="en-US" altLang="zh-TW" sz="2200" dirty="0" smtClean="0">
                <a:ea typeface="華康魏碑體" pitchFamily="65" charset="-120"/>
              </a:rPr>
              <a:t>)</a:t>
            </a: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endParaRPr lang="en-US" altLang="zh-TW" sz="2200" dirty="0">
              <a:ea typeface="華康魏碑體" pitchFamily="65" charset="-120"/>
            </a:endParaRPr>
          </a:p>
          <a:p>
            <a:pPr>
              <a:lnSpc>
                <a:spcPts val="2400"/>
              </a:lnSpc>
              <a:spcBef>
                <a:spcPts val="100"/>
              </a:spcBef>
            </a:pPr>
            <a:r>
              <a:rPr lang="zh-TW" altLang="en-US" sz="2400" dirty="0" smtClean="0">
                <a:ea typeface="華康魏碑體" pitchFamily="65" charset="-120"/>
              </a:rPr>
              <a:t>大膽接受挑戰</a:t>
            </a:r>
            <a:endParaRPr lang="zh-TW" altLang="en-US" sz="24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風險</a:t>
            </a:r>
            <a:r>
              <a:rPr lang="en-US" altLang="zh-TW" sz="2200" dirty="0">
                <a:latin typeface="華康魏碑體" panose="03000709000000000000" pitchFamily="65" charset="-120"/>
              </a:rPr>
              <a:t>/</a:t>
            </a:r>
            <a:r>
              <a:rPr lang="en-US" altLang="zh-TW" sz="2200" dirty="0" err="1" smtClean="0">
                <a:ea typeface="華康魏碑體" pitchFamily="65" charset="-120"/>
              </a:rPr>
              <a:t>收穫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en-US" altLang="zh-TW" dirty="0" smtClean="0"/>
              <a:t>3</a:t>
            </a:r>
            <a:r>
              <a:rPr lang="zh-TW" altLang="en-US" dirty="0" smtClean="0"/>
              <a:t>個</a:t>
            </a:r>
            <a:r>
              <a:rPr lang="en-US" altLang="zh-TW" dirty="0" smtClean="0"/>
              <a:t>Quarter</a:t>
            </a:r>
            <a:r>
              <a:rPr lang="zh-TW" altLang="en-US" dirty="0" smtClean="0"/>
              <a:t> </a:t>
            </a:r>
            <a:r>
              <a:rPr lang="en-US" altLang="zh-TW" dirty="0" smtClean="0"/>
              <a:t>(9</a:t>
            </a:r>
            <a:r>
              <a:rPr lang="zh-TW" altLang="en-US" dirty="0" smtClean="0"/>
              <a:t>個月</a:t>
            </a:r>
            <a:r>
              <a:rPr lang="en-US" altLang="zh-TW" dirty="0" smtClean="0"/>
              <a:t>)</a:t>
            </a:r>
            <a:r>
              <a:rPr lang="zh-TW" altLang="en-US" dirty="0" smtClean="0"/>
              <a:t>的學費，不含生活費</a:t>
            </a:r>
            <a:endParaRPr lang="zh-TW" altLang="en-US" sz="22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坐吃山空</a:t>
            </a:r>
            <a:r>
              <a:rPr lang="zh-TW" altLang="en-US" sz="2200" dirty="0">
                <a:ea typeface="華康魏碑體" pitchFamily="65" charset="-120"/>
              </a:rPr>
              <a:t>，求助無門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咬緊牙根</a:t>
            </a:r>
            <a:r>
              <a:rPr lang="zh-TW" altLang="en-US" sz="2200" dirty="0">
                <a:ea typeface="華康魏碑體" pitchFamily="65" charset="-120"/>
              </a:rPr>
              <a:t>，渡過</a:t>
            </a:r>
            <a:r>
              <a:rPr lang="zh-TW" altLang="en-US" sz="2200" dirty="0" smtClean="0">
                <a:ea typeface="華康魏碑體" pitchFamily="65" charset="-120"/>
              </a:rPr>
              <a:t>難關</a:t>
            </a:r>
            <a:endParaRPr lang="en-US" altLang="zh-TW" sz="2200" dirty="0" smtClean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endParaRPr lang="zh-TW" altLang="en-US" sz="2200" dirty="0">
              <a:ea typeface="華康魏碑體" pitchFamily="65" charset="-120"/>
            </a:endParaRPr>
          </a:p>
          <a:p>
            <a:pPr>
              <a:lnSpc>
                <a:spcPts val="2400"/>
              </a:lnSpc>
              <a:spcBef>
                <a:spcPts val="100"/>
              </a:spcBef>
            </a:pPr>
            <a:r>
              <a:rPr lang="zh-TW" altLang="en-US" sz="2400" dirty="0" smtClean="0">
                <a:ea typeface="華康魏碑體" pitchFamily="65" charset="-120"/>
              </a:rPr>
              <a:t>終身</a:t>
            </a:r>
            <a:r>
              <a:rPr lang="zh-TW" altLang="en-US" sz="2400" dirty="0">
                <a:ea typeface="華康魏碑體" pitchFamily="65" charset="-120"/>
              </a:rPr>
              <a:t>志業的</a:t>
            </a:r>
            <a:r>
              <a:rPr lang="zh-TW" altLang="en-US" sz="2400" dirty="0" smtClean="0">
                <a:ea typeface="華康魏碑體" pitchFamily="65" charset="-120"/>
              </a:rPr>
              <a:t>醞釀：唸完書該作什麼事？</a:t>
            </a:r>
            <a:endParaRPr lang="zh-TW" altLang="en-US" sz="24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長期</a:t>
            </a:r>
            <a:r>
              <a:rPr lang="zh-TW" altLang="en-US" sz="2200" dirty="0">
                <a:ea typeface="華康魏碑體" pitchFamily="65" charset="-120"/>
              </a:rPr>
              <a:t>思考及準備</a:t>
            </a: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重大</a:t>
            </a:r>
            <a:r>
              <a:rPr lang="zh-TW" altLang="en-US" sz="2200" dirty="0">
                <a:ea typeface="華康魏碑體" pitchFamily="65" charset="-120"/>
              </a:rPr>
              <a:t>決定在長期醞釀中自然</a:t>
            </a:r>
            <a:r>
              <a:rPr lang="zh-TW" altLang="en-US" sz="2200" dirty="0" smtClean="0">
                <a:ea typeface="華康魏碑體" pitchFamily="65" charset="-120"/>
              </a:rPr>
              <a:t>發生：參考</a:t>
            </a:r>
            <a:r>
              <a:rPr lang="zh-TW" altLang="en-US" dirty="0"/>
              <a:t>前例，</a:t>
            </a:r>
            <a:r>
              <a:rPr lang="zh-TW" altLang="en-US" dirty="0" smtClean="0"/>
              <a:t>沒有看到太多前例</a:t>
            </a:r>
            <a:r>
              <a:rPr lang="en-US" altLang="zh-TW" dirty="0"/>
              <a:t>?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基於</a:t>
            </a:r>
            <a:r>
              <a:rPr lang="zh-TW" altLang="en-US" sz="2200" dirty="0">
                <a:ea typeface="華康魏碑體" pitchFamily="65" charset="-120"/>
              </a:rPr>
              <a:t>甚麼理由決定回國</a:t>
            </a:r>
            <a:r>
              <a:rPr lang="zh-TW" altLang="en-US" sz="2200" dirty="0" smtClean="0">
                <a:ea typeface="華康魏碑體" pitchFamily="65" charset="-120"/>
              </a:rPr>
              <a:t>任教</a:t>
            </a:r>
            <a:r>
              <a:rPr lang="en-US" altLang="zh-TW" sz="2200" dirty="0" smtClean="0">
                <a:ea typeface="華康魏碑體" pitchFamily="65" charset="-120"/>
              </a:rPr>
              <a:t>?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長</a:t>
            </a:r>
            <a:r>
              <a:rPr lang="zh-TW" altLang="en-US" sz="2200" dirty="0">
                <a:ea typeface="華康魏碑體" pitchFamily="65" charset="-120"/>
              </a:rPr>
              <a:t>時間不敢說出來的理由</a:t>
            </a:r>
            <a:endParaRPr lang="en-US" altLang="zh-TW" sz="2200" dirty="0">
              <a:ea typeface="華康魏碑體" pitchFamily="65" charset="-120"/>
            </a:endParaRPr>
          </a:p>
          <a:p>
            <a:pPr lvl="1">
              <a:lnSpc>
                <a:spcPts val="2400"/>
              </a:lnSpc>
              <a:spcBef>
                <a:spcPts val="100"/>
              </a:spcBef>
              <a:spcAft>
                <a:spcPts val="0"/>
              </a:spcAft>
              <a:buFont typeface="Times New Roman" pitchFamily="18" charset="0"/>
              <a:buChar char="–"/>
            </a:pPr>
            <a:r>
              <a:rPr lang="zh-TW" altLang="en-US" sz="2200" dirty="0" smtClean="0">
                <a:ea typeface="華康魏碑體" pitchFamily="65" charset="-120"/>
              </a:rPr>
              <a:t>西天</a:t>
            </a:r>
            <a:r>
              <a:rPr lang="zh-TW" altLang="en-US" sz="2200" dirty="0">
                <a:ea typeface="華康魏碑體" pitchFamily="65" charset="-120"/>
              </a:rPr>
              <a:t>取經，志在中</a:t>
            </a:r>
            <a:r>
              <a:rPr lang="zh-TW" altLang="en-US" sz="2200" dirty="0" smtClean="0">
                <a:ea typeface="華康魏碑體" pitchFamily="65" charset="-120"/>
              </a:rPr>
              <a:t>土</a:t>
            </a:r>
            <a:endParaRPr lang="zh-TW" altLang="en-US" sz="2200" dirty="0">
              <a:ea typeface="華康魏碑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9389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</TotalTime>
  <Words>3569</Words>
  <Application>Microsoft Office PowerPoint</Application>
  <PresentationFormat>如螢幕大小 (4:3)</PresentationFormat>
  <Paragraphs>387</Paragraphs>
  <Slides>39</Slides>
  <Notes>39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1_Office 佈景主題</vt:lpstr>
      <vt:lpstr>    無涯學海渡扁舟                 --課本論文中不曾討論的             電機資訊經驗談</vt:lpstr>
      <vt:lpstr>前言</vt:lpstr>
      <vt:lpstr>大綱</vt:lpstr>
      <vt:lpstr>個人讀書研究歷程回顧</vt:lpstr>
      <vt:lpstr>學生時期對日後發展有重大影響的若干事</vt:lpstr>
      <vt:lpstr>學生時期對日後發展有重大影響的若干事 (1/5)</vt:lpstr>
      <vt:lpstr>PowerPoint 簡報</vt:lpstr>
      <vt:lpstr>學生時期對日後發展有重大影響的若干事 (3/5)</vt:lpstr>
      <vt:lpstr>學生時期對日後發展有重大影響的若干事 (4/5)</vt:lpstr>
      <vt:lpstr>學生時期對日後發展有重大影響的若干事 (5/5)</vt:lpstr>
      <vt:lpstr>專攻領域的選擇與調整</vt:lpstr>
      <vt:lpstr>專攻領域的選擇與調整 (1/2)</vt:lpstr>
      <vt:lpstr>專攻領域的選擇與調整 (2/2)</vt:lpstr>
      <vt:lpstr>電機資訊領域學生在校求學的挑戰與省思</vt:lpstr>
      <vt:lpstr>電機資訊領域學生在校求學時所面臨的挑戰 (1/2)</vt:lpstr>
      <vt:lpstr>電機資訊領域學生在校求學時所面臨的挑戰 (2/2)</vt:lpstr>
      <vt:lpstr>電機資訊領域學生在校求學的理想目標</vt:lpstr>
      <vt:lpstr>朝理想目標邁進的辦法 (1/2)</vt:lpstr>
      <vt:lpstr>朝理想目標邁進的辦法 (2/2)</vt:lpstr>
      <vt:lpstr>成功的電機資訊研究生或研究人員的共同特點</vt:lpstr>
      <vt:lpstr>科技研究國際化與 IEEE        的台灣經驗</vt:lpstr>
      <vt:lpstr>研究主題與國際化 (1/4)</vt:lpstr>
      <vt:lpstr>研究主題與國際化 (2/4)</vt:lpstr>
      <vt:lpstr>研究主題與國際化 (3/4)</vt:lpstr>
      <vt:lpstr>研究主題與國際化 (4/4)</vt:lpstr>
      <vt:lpstr>IEEE Communications Society</vt:lpstr>
      <vt:lpstr>IEEE Communications Society</vt:lpstr>
      <vt:lpstr>Award Presentation at Globecom 1999 (Rio de Janeiro, Brazil)</vt:lpstr>
      <vt:lpstr>Global Telecommunications Conference(Globecom) 2002 , Taipei</vt:lpstr>
      <vt:lpstr>Global Telecommunications Conference(Globecom) 2002, Taipei</vt:lpstr>
      <vt:lpstr>Global Telecommunications Conference(Globecom) 2002, Taipei</vt:lpstr>
      <vt:lpstr>Global Telecommunications Conference(Globecom) 2002, Taipei</vt:lpstr>
      <vt:lpstr>IEEE Signal Processing Magazine, July 1997</vt:lpstr>
      <vt:lpstr>IEEE Signal Processing Magazine, July 1997</vt:lpstr>
      <vt:lpstr>IEEE Signal Processing Society</vt:lpstr>
      <vt:lpstr>ICASSP 2009, Taipei</vt:lpstr>
      <vt:lpstr>ICASSP 2009, Taipei</vt:lpstr>
      <vt:lpstr>ICASSP 2009, Taipei</vt:lpstr>
      <vt:lpstr>結語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無涯學海渡扁舟</dc:title>
  <dc:creator>Lab531</dc:creator>
  <cp:lastModifiedBy>Lab531</cp:lastModifiedBy>
  <cp:revision>560</cp:revision>
  <cp:lastPrinted>2013-09-10T10:24:11Z</cp:lastPrinted>
  <dcterms:created xsi:type="dcterms:W3CDTF">2013-01-13T14:50:10Z</dcterms:created>
  <dcterms:modified xsi:type="dcterms:W3CDTF">2013-09-25T06:12:55Z</dcterms:modified>
</cp:coreProperties>
</file>